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 autoCompressPictures="0">
  <p:sldMasterIdLst>
    <p:sldMasterId id="2147483707" r:id="rId1"/>
  </p:sldMasterIdLst>
  <p:notesMasterIdLst>
    <p:notesMasterId r:id="rId41"/>
  </p:notesMasterIdLst>
  <p:sldIdLst>
    <p:sldId id="293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94" r:id="rId14"/>
    <p:sldId id="295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91" r:id="rId34"/>
    <p:sldId id="285" r:id="rId35"/>
    <p:sldId id="292" r:id="rId36"/>
    <p:sldId id="286" r:id="rId37"/>
    <p:sldId id="288" r:id="rId38"/>
    <p:sldId id="289" r:id="rId39"/>
    <p:sldId id="287" r:id="rId40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453EEC2-D41C-461F-B987-D5B4BAE63E7A}">
  <a:tblStyle styleId="{F453EEC2-D41C-461F-B987-D5B4BAE63E7A}" styleName="Table_0"/>
  <a:tblStyle styleId="{FC79413D-9D1B-45EF-979D-A6FCC7B1B5A9}" styleName="Table_1">
    <a:wholeTbl>
      <a:tcStyle>
        <a:tcBdr>
          <a:left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  <a:tblStyle styleId="{3D56A1B1-8AC0-42CB-9A31-5DF225AED739}" styleName="Table_2">
    <a:wholeTbl>
      <a:tcStyle>
        <a:tcBdr>
          <a:left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817" autoAdjust="0"/>
  </p:normalViewPr>
  <p:slideViewPr>
    <p:cSldViewPr snapToGrid="0">
      <p:cViewPr varScale="1">
        <p:scale>
          <a:sx n="84" d="100"/>
          <a:sy n="84" d="100"/>
        </p:scale>
        <p:origin x="99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30199238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75245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dirty="0"/>
              <a:t>Megan</a:t>
            </a:r>
          </a:p>
          <a:p>
            <a:pPr marL="457200" lvl="0" indent="-317500" rtl="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Char char="●"/>
            </a:pPr>
            <a:r>
              <a:rPr lang="en" dirty="0"/>
              <a:t>QFT; AMLE; Wormeli/differentiation; </a:t>
            </a:r>
          </a:p>
          <a:p>
            <a:pPr marL="457200" lvl="0" indent="-317500" rtl="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Char char="●"/>
            </a:pPr>
            <a:r>
              <a:rPr lang="en" dirty="0"/>
              <a:t>Coaches ask, administrators approve</a:t>
            </a:r>
          </a:p>
          <a:p>
            <a:pPr marL="457200" lvl="0" indent="-317500" rtl="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Char char="●"/>
            </a:pPr>
            <a:r>
              <a:rPr lang="en" dirty="0"/>
              <a:t>Staff need</a:t>
            </a:r>
          </a:p>
          <a:p>
            <a:pPr marL="457200" lvl="0" indent="-31750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Char char="●"/>
            </a:pPr>
            <a:r>
              <a:rPr lang="en" dirty="0"/>
              <a:t>“Hook”</a:t>
            </a:r>
          </a:p>
        </p:txBody>
      </p:sp>
    </p:spTree>
    <p:extLst>
      <p:ext uri="{BB962C8B-B14F-4D97-AF65-F5344CB8AC3E}">
        <p14:creationId xmlns:p14="http://schemas.microsoft.com/office/powerpoint/2010/main" val="6880986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lIns="91425" tIns="91425" rIns="91425" bIns="91425" anchor="ctr" anchorCtr="0">
            <a:norm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Laura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Not just focused on new teachers.</a:t>
            </a:r>
          </a:p>
        </p:txBody>
      </p:sp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3150400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Laura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Focus on the 3 roles that our district chose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189682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Laura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Pamphlet, chats, bulletin board, newsletter, space on faculty website, administrator as advocate, teachers promoting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Keep idea of coaching in the forefront </a:t>
            </a:r>
          </a:p>
        </p:txBody>
      </p:sp>
    </p:spTree>
    <p:extLst>
      <p:ext uri="{BB962C8B-B14F-4D97-AF65-F5344CB8AC3E}">
        <p14:creationId xmlns:p14="http://schemas.microsoft.com/office/powerpoint/2010/main" val="9929699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Laura</a:t>
            </a:r>
          </a:p>
        </p:txBody>
      </p:sp>
    </p:spTree>
    <p:extLst>
      <p:ext uri="{BB962C8B-B14F-4D97-AF65-F5344CB8AC3E}">
        <p14:creationId xmlns:p14="http://schemas.microsoft.com/office/powerpoint/2010/main" val="28926325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lIns="91425" tIns="91425" rIns="91425" bIns="91425" anchor="ctr" anchorCtr="0">
            <a:norm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Laura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Request cards- Laura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Google Calendar- Haley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Email &amp; “Hall-Jack”- Megan</a:t>
            </a:r>
          </a:p>
        </p:txBody>
      </p:sp>
      <p:sp>
        <p:nvSpPr>
          <p:cNvPr id="121" name="Shape 12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0289563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lIns="91425" tIns="91425" rIns="91425" bIns="91425" anchor="ctr" anchorCtr="0">
            <a:norm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Laura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How different coaches use this plan.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H- fills out ahead of time in order to guide conversation.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L- fills out the plan after the first meeting to document meeting and then refers back to it during the first meeting.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M- have filled it out after the first meeting and then share it as a google doc for the teacher to edit and revise as needed.  Then we use it to guide our work.</a:t>
            </a:r>
          </a:p>
        </p:txBody>
      </p:sp>
      <p:sp>
        <p:nvSpPr>
          <p:cNvPr id="127" name="Shape 12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1581669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Laura</a:t>
            </a:r>
          </a:p>
        </p:txBody>
      </p:sp>
    </p:spTree>
    <p:extLst>
      <p:ext uri="{BB962C8B-B14F-4D97-AF65-F5344CB8AC3E}">
        <p14:creationId xmlns:p14="http://schemas.microsoft.com/office/powerpoint/2010/main" val="34017313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Laura</a:t>
            </a:r>
          </a:p>
        </p:txBody>
      </p:sp>
    </p:spTree>
    <p:extLst>
      <p:ext uri="{BB962C8B-B14F-4D97-AF65-F5344CB8AC3E}">
        <p14:creationId xmlns:p14="http://schemas.microsoft.com/office/powerpoint/2010/main" val="18653312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Megan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JBN- K-5 building, K-2 Special Education Program, about 400 students.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marL="457200" lvl="0" indent="-304800" rtl="0"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1200">
                <a:solidFill>
                  <a:schemeClr val="dk1"/>
                </a:solidFill>
              </a:rPr>
              <a:t>Teachers are constantly looking for ways to improve their guided reading instruction</a:t>
            </a:r>
          </a:p>
          <a:p>
            <a:pPr marL="457200" lvl="0" indent="-304800" rtl="0"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1200">
                <a:solidFill>
                  <a:schemeClr val="dk1"/>
                </a:solidFill>
              </a:rPr>
              <a:t>Teachers were looking for ways to use all the data they had to guide their instruction.</a:t>
            </a:r>
          </a:p>
          <a:p>
            <a:pPr marL="457200" lvl="0" indent="-304800"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1200">
                <a:solidFill>
                  <a:schemeClr val="dk1"/>
                </a:solidFill>
              </a:rPr>
              <a:t>Started with resources development and co-planning.  Then teachers were more open to modeling and co-teaching.</a:t>
            </a:r>
          </a:p>
        </p:txBody>
      </p:sp>
    </p:spTree>
    <p:extLst>
      <p:ext uri="{BB962C8B-B14F-4D97-AF65-F5344CB8AC3E}">
        <p14:creationId xmlns:p14="http://schemas.microsoft.com/office/powerpoint/2010/main" val="28776904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Haley</a:t>
            </a:r>
          </a:p>
          <a:p>
            <a:pPr>
              <a:spcBef>
                <a:spcPts val="0"/>
              </a:spcBef>
              <a:buNone/>
            </a:pPr>
            <a:r>
              <a:rPr lang="en"/>
              <a:t>1 year pilot, 2 years roll out</a:t>
            </a:r>
          </a:p>
        </p:txBody>
      </p:sp>
    </p:spTree>
    <p:extLst>
      <p:ext uri="{BB962C8B-B14F-4D97-AF65-F5344CB8AC3E}">
        <p14:creationId xmlns:p14="http://schemas.microsoft.com/office/powerpoint/2010/main" val="382270834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lvl="0" rtl="0">
              <a:spcBef>
                <a:spcPts val="600"/>
              </a:spcBef>
              <a:spcAft>
                <a:spcPts val="100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Megan</a:t>
            </a:r>
          </a:p>
          <a:p>
            <a:pPr marL="457200" lvl="0" indent="-304800" rtl="0">
              <a:spcBef>
                <a:spcPts val="60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1200">
                <a:solidFill>
                  <a:schemeClr val="dk1"/>
                </a:solidFill>
              </a:rPr>
              <a:t>I was able to co-plan, model, co-teach and observe in multiple grade levels using this one resource.</a:t>
            </a:r>
          </a:p>
          <a:p>
            <a:pPr marL="457200" lvl="0" indent="-304800">
              <a:spcBef>
                <a:spcPts val="60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1200">
                <a:solidFill>
                  <a:schemeClr val="dk1"/>
                </a:solidFill>
              </a:rPr>
              <a:t>This systematized approach opened many doors and allowed me to establish numerous coaching relationships.</a:t>
            </a:r>
          </a:p>
        </p:txBody>
      </p:sp>
    </p:spTree>
    <p:extLst>
      <p:ext uri="{BB962C8B-B14F-4D97-AF65-F5344CB8AC3E}">
        <p14:creationId xmlns:p14="http://schemas.microsoft.com/office/powerpoint/2010/main" val="363988549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6" name="Shape 1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lvl="0" rtl="0">
              <a:spcBef>
                <a:spcPts val="600"/>
              </a:spcBef>
              <a:buNone/>
            </a:pPr>
            <a:r>
              <a:rPr lang="en" sz="1200">
                <a:solidFill>
                  <a:schemeClr val="dk1"/>
                </a:solidFill>
              </a:rPr>
              <a:t>Megan</a:t>
            </a:r>
          </a:p>
          <a:p>
            <a:pPr marL="457200" lvl="0" indent="-304800" rtl="0"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1200">
                <a:solidFill>
                  <a:schemeClr val="dk1"/>
                </a:solidFill>
              </a:rPr>
              <a:t>Our data was showing us that our math instruction needed to change.</a:t>
            </a:r>
          </a:p>
          <a:p>
            <a:pPr marL="457200" lvl="0" indent="-304800" rtl="0"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1200">
                <a:solidFill>
                  <a:schemeClr val="dk1"/>
                </a:solidFill>
              </a:rPr>
              <a:t>I started reading many books about Guided Math</a:t>
            </a:r>
          </a:p>
          <a:p>
            <a:pPr marL="914400" lvl="1" indent="-304800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 sz="1200" u="sng">
                <a:solidFill>
                  <a:schemeClr val="dk1"/>
                </a:solidFill>
              </a:rPr>
              <a:t>Guided Math: A Framework for Mathematics Instruction</a:t>
            </a:r>
            <a:r>
              <a:rPr lang="en" sz="1200">
                <a:solidFill>
                  <a:schemeClr val="dk1"/>
                </a:solidFill>
              </a:rPr>
              <a:t> by Laney Sammons</a:t>
            </a:r>
          </a:p>
          <a:p>
            <a:pPr marL="914400" lvl="1" indent="-304800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 sz="1200" u="sng">
                <a:solidFill>
                  <a:schemeClr val="dk1"/>
                </a:solidFill>
              </a:rPr>
              <a:t>Guided Math in Action</a:t>
            </a:r>
            <a:r>
              <a:rPr lang="en" sz="1200">
                <a:solidFill>
                  <a:schemeClr val="dk1"/>
                </a:solidFill>
              </a:rPr>
              <a:t> by Dr. Nicki Newton</a:t>
            </a:r>
          </a:p>
          <a:p>
            <a:pPr marL="914400" lvl="1" indent="-304800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 sz="1200" u="sng">
                <a:solidFill>
                  <a:schemeClr val="dk1"/>
                </a:solidFill>
              </a:rPr>
              <a:t>Math Exchanges</a:t>
            </a:r>
            <a:r>
              <a:rPr lang="en" sz="1200">
                <a:solidFill>
                  <a:schemeClr val="dk1"/>
                </a:solidFill>
              </a:rPr>
              <a:t> by Kassia Omohundro Wedekind</a:t>
            </a:r>
          </a:p>
          <a:p>
            <a:pPr marL="457200" lvl="0" indent="-304800" rtl="0"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1200">
                <a:solidFill>
                  <a:schemeClr val="dk1"/>
                </a:solidFill>
              </a:rPr>
              <a:t>I also went and observed guided math in other schools.</a:t>
            </a:r>
          </a:p>
          <a:p>
            <a:pPr marL="457200" lvl="0" indent="-304800" rtl="0"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1200">
                <a:solidFill>
                  <a:schemeClr val="dk1"/>
                </a:solidFill>
              </a:rPr>
              <a:t>By frontloading professional learning in the spring, we were able to start right away in the fall.  </a:t>
            </a:r>
          </a:p>
          <a:p>
            <a:pPr marL="457200" lvl="0" indent="-304800"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1200">
                <a:solidFill>
                  <a:schemeClr val="dk1"/>
                </a:solidFill>
              </a:rPr>
              <a:t>Full implementation is happening now.</a:t>
            </a:r>
          </a:p>
        </p:txBody>
      </p:sp>
    </p:spTree>
    <p:extLst>
      <p:ext uri="{BB962C8B-B14F-4D97-AF65-F5344CB8AC3E}">
        <p14:creationId xmlns:p14="http://schemas.microsoft.com/office/powerpoint/2010/main" val="405816343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2" name="Shape 1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lvl="0" rtl="0">
              <a:spcBef>
                <a:spcPts val="600"/>
              </a:spcBef>
              <a:buNone/>
            </a:pPr>
            <a:r>
              <a:rPr lang="en" sz="1200">
                <a:solidFill>
                  <a:schemeClr val="dk1"/>
                </a:solidFill>
              </a:rPr>
              <a:t>Megan</a:t>
            </a:r>
          </a:p>
          <a:p>
            <a:pPr marL="457200" lvl="0" indent="-304800" rtl="0"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1200">
                <a:solidFill>
                  <a:schemeClr val="dk1"/>
                </a:solidFill>
              </a:rPr>
              <a:t>Created a professional learning presentation to share with staff.</a:t>
            </a:r>
          </a:p>
          <a:p>
            <a:pPr marL="457200" lvl="0" indent="-304800" rtl="0"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1200">
                <a:solidFill>
                  <a:schemeClr val="dk1"/>
                </a:solidFill>
              </a:rPr>
              <a:t>I attended one grade level meeting for each team and presented the information.</a:t>
            </a:r>
          </a:p>
          <a:p>
            <a:pPr marL="457200" lvl="0" indent="-304800" rtl="0"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1200">
                <a:solidFill>
                  <a:schemeClr val="dk1"/>
                </a:solidFill>
              </a:rPr>
              <a:t>Then I set up observations for all grade levels to see guided math in action.</a:t>
            </a:r>
          </a:p>
          <a:p>
            <a:pPr marL="457200" lvl="0" indent="-304800" rtl="0"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1200">
                <a:solidFill>
                  <a:schemeClr val="dk1"/>
                </a:solidFill>
              </a:rPr>
              <a:t>Our professional learning continued this fall</a:t>
            </a:r>
          </a:p>
          <a:p>
            <a:pPr marL="457200" lvl="0" indent="-304800"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1200">
                <a:solidFill>
                  <a:schemeClr val="dk1"/>
                </a:solidFill>
              </a:rPr>
              <a:t>The the benefit of having coaching is continued professional learning</a:t>
            </a:r>
          </a:p>
        </p:txBody>
      </p:sp>
    </p:spTree>
    <p:extLst>
      <p:ext uri="{BB962C8B-B14F-4D97-AF65-F5344CB8AC3E}">
        <p14:creationId xmlns:p14="http://schemas.microsoft.com/office/powerpoint/2010/main" val="56313158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8" name="Shape 1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Laura  </a:t>
            </a:r>
          </a:p>
          <a:p>
            <a:pPr rt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</a:rPr>
              <a:t>Classroom and lesson structure--stations and guided learning</a:t>
            </a:r>
          </a:p>
          <a:p>
            <a:pPr rt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</a:rPr>
              <a:t>PD--Flexible grouping, higher-order questioning, data analysis, embedding technology</a:t>
            </a:r>
          </a:p>
          <a:p>
            <a:pPr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</a:rPr>
              <a:t>Virtual Coaching--YouTube Capture, unlisted, annotations, share link--Also video my own practice and watch with my coach champion</a:t>
            </a:r>
          </a:p>
        </p:txBody>
      </p:sp>
    </p:spTree>
    <p:extLst>
      <p:ext uri="{BB962C8B-B14F-4D97-AF65-F5344CB8AC3E}">
        <p14:creationId xmlns:p14="http://schemas.microsoft.com/office/powerpoint/2010/main" val="12440224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Laura</a:t>
            </a:r>
          </a:p>
        </p:txBody>
      </p:sp>
    </p:spTree>
    <p:extLst>
      <p:ext uri="{BB962C8B-B14F-4D97-AF65-F5344CB8AC3E}">
        <p14:creationId xmlns:p14="http://schemas.microsoft.com/office/powerpoint/2010/main" val="288310405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5" name="Shape 1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Haley</a:t>
            </a:r>
          </a:p>
        </p:txBody>
      </p:sp>
    </p:spTree>
    <p:extLst>
      <p:ext uri="{BB962C8B-B14F-4D97-AF65-F5344CB8AC3E}">
        <p14:creationId xmlns:p14="http://schemas.microsoft.com/office/powerpoint/2010/main" val="84820788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92" name="Shape 1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Haley</a:t>
            </a:r>
          </a:p>
        </p:txBody>
      </p:sp>
    </p:spTree>
    <p:extLst>
      <p:ext uri="{BB962C8B-B14F-4D97-AF65-F5344CB8AC3E}">
        <p14:creationId xmlns:p14="http://schemas.microsoft.com/office/powerpoint/2010/main" val="163899323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98" name="Shape 1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</a:rPr>
              <a:t>Haley</a:t>
            </a:r>
          </a:p>
          <a:p>
            <a:pPr rtl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</a:rPr>
              <a:t>People saw it as impacting class size, that became a focus and a concern</a:t>
            </a:r>
          </a:p>
          <a:p>
            <a:pPr rtl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</a:rPr>
              <a:t>People saw it as “one more thing”</a:t>
            </a:r>
          </a:p>
          <a:p>
            <a:pPr rtl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</a:rPr>
              <a:t>Rolled out the same year as evaluation model</a:t>
            </a:r>
          </a:p>
          <a:p>
            <a:pPr rtl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</a:rPr>
              <a:t>Being in the 3rd year at high school, having more coaches, and having an office have helped get away from “new and unknown”</a:t>
            </a:r>
          </a:p>
          <a:p>
            <a:pPr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8982595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4" name="Shape 2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Haley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Teachers feel great about accomplishments and successes- share with others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Collaboration increases</a:t>
            </a:r>
          </a:p>
          <a:p>
            <a:pPr>
              <a:spcBef>
                <a:spcPts val="0"/>
              </a:spcBef>
              <a:buNone/>
            </a:pPr>
            <a:r>
              <a:rPr lang="en"/>
              <a:t>Personalized- getting to know teams and individuals personally</a:t>
            </a:r>
          </a:p>
        </p:txBody>
      </p:sp>
    </p:spTree>
    <p:extLst>
      <p:ext uri="{BB962C8B-B14F-4D97-AF65-F5344CB8AC3E}">
        <p14:creationId xmlns:p14="http://schemas.microsoft.com/office/powerpoint/2010/main" val="428537423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11" name="Shape 2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Laura</a:t>
            </a:r>
          </a:p>
        </p:txBody>
      </p:sp>
    </p:spTree>
    <p:extLst>
      <p:ext uri="{BB962C8B-B14F-4D97-AF65-F5344CB8AC3E}">
        <p14:creationId xmlns:p14="http://schemas.microsoft.com/office/powerpoint/2010/main" val="41686502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lIns="91425" tIns="91425" rIns="91425" bIns="91425" anchor="ctr" anchorCtr="0">
            <a:norm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Haley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building relationships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making connections</a:t>
            </a:r>
          </a:p>
        </p:txBody>
      </p:sp>
      <p:sp>
        <p:nvSpPr>
          <p:cNvPr id="46" name="Shape 4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11717782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22" name="Shape 2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Laura</a:t>
            </a:r>
          </a:p>
        </p:txBody>
      </p:sp>
    </p:spTree>
    <p:extLst>
      <p:ext uri="{BB962C8B-B14F-4D97-AF65-F5344CB8AC3E}">
        <p14:creationId xmlns:p14="http://schemas.microsoft.com/office/powerpoint/2010/main" val="6647720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33" name="Shape 2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Laura</a:t>
            </a:r>
          </a:p>
        </p:txBody>
      </p:sp>
    </p:spTree>
    <p:extLst>
      <p:ext uri="{BB962C8B-B14F-4D97-AF65-F5344CB8AC3E}">
        <p14:creationId xmlns:p14="http://schemas.microsoft.com/office/powerpoint/2010/main" val="219889525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Shape 24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44" name="Shape 2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dirty="0"/>
              <a:t>Megan</a:t>
            </a:r>
          </a:p>
          <a:p>
            <a:pPr>
              <a:spcBef>
                <a:spcPts val="0"/>
              </a:spcBef>
              <a:buNone/>
            </a:pPr>
            <a:r>
              <a:rPr lang="en" dirty="0"/>
              <a:t>Give </a:t>
            </a:r>
            <a:r>
              <a:rPr lang="en" dirty="0" smtClean="0"/>
              <a:t>Aways</a:t>
            </a:r>
          </a:p>
          <a:p>
            <a:pPr>
              <a:spcBef>
                <a:spcPts val="0"/>
              </a:spcBef>
              <a:buNone/>
            </a:pPr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128344255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50" name="Shape 2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1663029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Shape 23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38" name="Shape 2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795103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Haley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Real-time, Real-problem, Real-solution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during the day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improve teacher’s teaching to improve student learning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632784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lIns="91425" tIns="91425" rIns="91425" bIns="91425" anchor="ctr" anchorCtr="0">
            <a:norm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Haley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important to establish self as colleague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don’t blur lines with other roles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no evaluation</a:t>
            </a:r>
          </a:p>
        </p:txBody>
      </p:sp>
      <p:sp>
        <p:nvSpPr>
          <p:cNvPr id="57" name="Shape 5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2084733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Haley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How did we get to where we are?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How did the conversation start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A need for instructional technologist- defining the role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Admin saw instructional technologist in a coaching role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Continued to read and research (Brad, Kelly, Angie, Jack, Tony)</a:t>
            </a:r>
          </a:p>
          <a:p>
            <a:pPr>
              <a:spcBef>
                <a:spcPts val="0"/>
              </a:spcBef>
              <a:buNone/>
            </a:pPr>
            <a:r>
              <a:rPr lang="en"/>
              <a:t>Goal:  One in every elementary, 1 middle school, a couple high school </a:t>
            </a:r>
          </a:p>
        </p:txBody>
      </p:sp>
    </p:spTree>
    <p:extLst>
      <p:ext uri="{BB962C8B-B14F-4D97-AF65-F5344CB8AC3E}">
        <p14:creationId xmlns:p14="http://schemas.microsoft.com/office/powerpoint/2010/main" val="4884800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Megan</a:t>
            </a:r>
          </a:p>
          <a:p>
            <a:pPr marL="457200" lvl="0" indent="-317500" rtl="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Char char="●"/>
            </a:pPr>
            <a:r>
              <a:rPr lang="en"/>
              <a:t>Over the summer before we started our coaching program we were giving two books Coaching Matters and Taking the Lead. </a:t>
            </a:r>
          </a:p>
          <a:p>
            <a:pPr marL="457200" lvl="0" indent="-317500" rtl="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Char char="●"/>
            </a:pPr>
            <a:r>
              <a:rPr lang="en"/>
              <a:t>We had 5 days of training throughout the first semester at our central office.  We were joined by 3 other districts.</a:t>
            </a:r>
          </a:p>
          <a:p>
            <a:pPr marL="457200" lvl="0" indent="-31750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Char char="●"/>
            </a:pPr>
            <a:r>
              <a:rPr lang="en"/>
              <a:t>The training was staggered so that we had time to practice some of the skills we learned about.  We could reflect and get support at the next training.</a:t>
            </a:r>
          </a:p>
        </p:txBody>
      </p:sp>
    </p:spTree>
    <p:extLst>
      <p:ext uri="{BB962C8B-B14F-4D97-AF65-F5344CB8AC3E}">
        <p14:creationId xmlns:p14="http://schemas.microsoft.com/office/powerpoint/2010/main" val="14081292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Megan</a:t>
            </a:r>
          </a:p>
          <a:p>
            <a:pPr marL="457200" lvl="0" indent="-317500" rtl="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Char char="●"/>
            </a:pPr>
            <a:r>
              <a:rPr lang="en"/>
              <a:t>9 different topics</a:t>
            </a:r>
          </a:p>
          <a:p>
            <a:pPr marL="457200" lvl="0" indent="-317500" rtl="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Char char="●"/>
            </a:pPr>
            <a:r>
              <a:rPr lang="en"/>
              <a:t>Our district determined what our roles would be- instructional specialist, leadership facilitator, and data coach.  Those are the roles we focused on.</a:t>
            </a:r>
          </a:p>
          <a:p>
            <a:pPr marL="457200" lvl="0" indent="-317500" rtl="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Char char="●"/>
            </a:pPr>
            <a:r>
              <a:rPr lang="en"/>
              <a:t>Most useful part of the training-</a:t>
            </a:r>
          </a:p>
          <a:p>
            <a:pPr marL="914400" lvl="1" indent="-317500" rtl="0">
              <a:spcBef>
                <a:spcPts val="0"/>
              </a:spcBef>
              <a:buClr>
                <a:srgbClr val="000000"/>
              </a:buClr>
              <a:buSzPct val="127272"/>
              <a:buFont typeface="Courier New"/>
              <a:buChar char="o"/>
            </a:pPr>
            <a:r>
              <a:rPr lang="en"/>
              <a:t>communication and conversations- communicating with adults is different than from our students.  We had time to practice this type of peer communication</a:t>
            </a:r>
          </a:p>
          <a:p>
            <a:pPr marL="914400" lvl="1" indent="-317500" rtl="0">
              <a:spcBef>
                <a:spcPts val="0"/>
              </a:spcBef>
              <a:buClr>
                <a:srgbClr val="000000"/>
              </a:buClr>
              <a:buSzPct val="127272"/>
              <a:buFont typeface="Courier New"/>
              <a:buChar char="o"/>
            </a:pPr>
            <a:r>
              <a:rPr lang="en"/>
              <a:t>change and resistance: this was a huge shift for our district. This topic helped us learn about how to effectively be an agent of change while facing resistance.  The resistance we all encountered was for a variety of valid reasons.  </a:t>
            </a:r>
          </a:p>
          <a:p>
            <a:pPr marL="914400" lvl="1" indent="-317500" rtl="0">
              <a:spcBef>
                <a:spcPts val="0"/>
              </a:spcBef>
              <a:buClr>
                <a:srgbClr val="000000"/>
              </a:buClr>
              <a:buSzPct val="127272"/>
              <a:buFont typeface="Courier New"/>
              <a:buChar char="o"/>
            </a:pPr>
            <a:r>
              <a:rPr lang="en"/>
              <a:t>facilitation skills- useful for leading all professional learning whether at a formal workshop or at a grade level or team meeting</a:t>
            </a:r>
          </a:p>
        </p:txBody>
      </p:sp>
    </p:spTree>
    <p:extLst>
      <p:ext uri="{BB962C8B-B14F-4D97-AF65-F5344CB8AC3E}">
        <p14:creationId xmlns:p14="http://schemas.microsoft.com/office/powerpoint/2010/main" val="3097456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Megan</a:t>
            </a:r>
          </a:p>
          <a:p>
            <a:pPr marL="457200" lvl="0" indent="-317500" rtl="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Char char="●"/>
            </a:pPr>
            <a:r>
              <a:rPr lang="en"/>
              <a:t>The biggest benefit was getting this training right away.  We had the opportunity to define our position with our administration.  </a:t>
            </a:r>
          </a:p>
          <a:p>
            <a:pPr marL="457200" lvl="0" indent="-317500" rtl="0">
              <a:spcBef>
                <a:spcPts val="0"/>
              </a:spcBef>
              <a:buClr>
                <a:srgbClr val="000000"/>
              </a:buClr>
              <a:buSzPct val="127272"/>
              <a:buFont typeface="Arial"/>
              <a:buChar char="●"/>
            </a:pPr>
            <a:r>
              <a:rPr lang="en"/>
              <a:t>It is powerful when you can offer feedback and that feedback is used to create the definition of coaching in Batavia.</a:t>
            </a:r>
          </a:p>
          <a:p>
            <a:pPr marL="457200" lvl="0" indent="-29845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Our administrators were included in the training and learned with us- gave everyone a common understanding of coaching in Batavia.</a:t>
            </a:r>
          </a:p>
        </p:txBody>
      </p:sp>
    </p:spTree>
    <p:extLst>
      <p:ext uri="{BB962C8B-B14F-4D97-AF65-F5344CB8AC3E}">
        <p14:creationId xmlns:p14="http://schemas.microsoft.com/office/powerpoint/2010/main" val="2725974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44000" cy="51435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216" y="1574800"/>
            <a:ext cx="6619244" cy="2008236"/>
          </a:xfrm>
        </p:spPr>
        <p:txBody>
          <a:bodyPr anchor="b"/>
          <a:lstStyle>
            <a:lvl1pPr>
              <a:defRPr sz="405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66216" y="3583035"/>
            <a:ext cx="6619244" cy="646065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619239" y="1344169"/>
            <a:ext cx="742949" cy="2285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08B9EBBA-996F-894A-B54A-D6246ED52CEA}" type="datetimeFigureOut">
              <a:rPr lang="en-US" smtClean="0"/>
              <a:pPr/>
              <a:t>10/1/2014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713982" y="2420874"/>
            <a:ext cx="2894846" cy="2286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828359" y="0"/>
            <a:ext cx="514350" cy="857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4406" y="221797"/>
            <a:ext cx="628649" cy="57576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5917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51435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6" y="3727445"/>
            <a:ext cx="6619244" cy="425054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216" y="514350"/>
            <a:ext cx="6619244" cy="257175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215" y="4152499"/>
            <a:ext cx="6619244" cy="370284"/>
          </a:xfrm>
        </p:spPr>
        <p:txBody>
          <a:bodyPr>
            <a:normAutofit/>
          </a:bodyPr>
          <a:lstStyle>
            <a:lvl1pPr marL="0" indent="0">
              <a:buNone/>
              <a:defRPr sz="9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smtClean="0"/>
              <a:pPr/>
              <a:t>10/1/2014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7828359" y="0"/>
            <a:ext cx="514350" cy="857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147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44000" cy="51435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1598" y="797563"/>
            <a:ext cx="6623862" cy="1029740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216" y="2657475"/>
            <a:ext cx="6619244" cy="1857375"/>
          </a:xfrm>
        </p:spPr>
        <p:txBody>
          <a:bodyPr anchor="ctr">
            <a:normAutofit/>
          </a:bodyPr>
          <a:lstStyle>
            <a:lvl1pPr marL="0" indent="0">
              <a:buNone/>
              <a:defRPr sz="13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82E8-6E0E-1B4F-B1FD-C69DB9E858D9}" type="datetimeFigureOut">
              <a:rPr lang="en-US" smtClean="0"/>
              <a:pPr/>
              <a:t>10/1/2014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828359" y="0"/>
            <a:ext cx="514350" cy="857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137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9144000" cy="51435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661175" y="455502"/>
            <a:ext cx="6014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7413344" y="1960341"/>
            <a:ext cx="4895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6408" y="736600"/>
            <a:ext cx="6340430" cy="2022474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459459" y="2759074"/>
            <a:ext cx="5798414" cy="256631"/>
          </a:xfrm>
        </p:spPr>
        <p:txBody>
          <a:bodyPr anchor="t">
            <a:normAutofit/>
          </a:bodyPr>
          <a:lstStyle>
            <a:lvl1pPr marL="0" indent="0">
              <a:buNone/>
              <a:defRPr lang="en-US" sz="105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216" y="3771899"/>
            <a:ext cx="6933673" cy="748393"/>
          </a:xfrm>
        </p:spPr>
        <p:txBody>
          <a:bodyPr anchor="ctr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smtClean="0"/>
              <a:pPr/>
              <a:t>10/1/2014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7828359" y="0"/>
            <a:ext cx="514350" cy="857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4477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51435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6" y="1778000"/>
            <a:ext cx="6619245" cy="1366886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216" y="3768725"/>
            <a:ext cx="6619244" cy="645300"/>
          </a:xfrm>
        </p:spPr>
        <p:txBody>
          <a:bodyPr anchor="t"/>
          <a:lstStyle>
            <a:lvl1pPr marL="0" indent="0" algn="l">
              <a:buNone/>
              <a:defRPr sz="15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smtClean="0"/>
              <a:pPr/>
              <a:t>10/1/2014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7828359" y="0"/>
            <a:ext cx="514350" cy="857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9365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6" y="730251"/>
            <a:ext cx="6619244" cy="530223"/>
          </a:xfrm>
        </p:spPr>
        <p:txBody>
          <a:bodyPr/>
          <a:lstStyle>
            <a:lvl1pPr>
              <a:defRPr sz="27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215" y="1952626"/>
            <a:ext cx="2356409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215" y="2384823"/>
            <a:ext cx="2356409" cy="2135470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84541" y="1952625"/>
            <a:ext cx="2360257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84541" y="2384823"/>
            <a:ext cx="2360257" cy="2135470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16101" y="1952626"/>
            <a:ext cx="2359298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16247" y="2384822"/>
            <a:ext cx="2359152" cy="2135470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302978" y="1927225"/>
            <a:ext cx="0" cy="261937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29301" y="1927225"/>
            <a:ext cx="0" cy="261937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82E8-6E0E-1B4F-B1FD-C69DB9E858D9}" type="datetimeFigureOut">
              <a:rPr lang="en-US" smtClean="0"/>
              <a:pPr/>
              <a:t>10/1/2014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4793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6" y="730251"/>
            <a:ext cx="6619244" cy="530223"/>
          </a:xfrm>
        </p:spPr>
        <p:txBody>
          <a:bodyPr/>
          <a:lstStyle>
            <a:lvl1pPr>
              <a:defRPr sz="27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215" y="3399633"/>
            <a:ext cx="2287829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00915" y="1952625"/>
            <a:ext cx="2018432" cy="1193633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215" y="3831830"/>
            <a:ext cx="2287829" cy="688464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26649" y="3399634"/>
            <a:ext cx="2287829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61347" y="1952625"/>
            <a:ext cx="2018432" cy="1193633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27629" y="3831829"/>
            <a:ext cx="2287829" cy="688464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7082" y="3399634"/>
            <a:ext cx="2288321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22273" y="1952625"/>
            <a:ext cx="2018432" cy="1193633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87081" y="3831828"/>
            <a:ext cx="2288322" cy="688464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3304373" y="1927225"/>
            <a:ext cx="0" cy="261937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5848352" y="1927225"/>
            <a:ext cx="0" cy="261937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82E8-6E0E-1B4F-B1FD-C69DB9E858D9}" type="datetimeFigureOut">
              <a:rPr lang="en-US" smtClean="0"/>
              <a:pPr/>
              <a:t>10/1/2014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20833" y="4793879"/>
            <a:ext cx="2733212" cy="2286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045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6" y="730251"/>
            <a:ext cx="6619244" cy="5302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216" y="1952625"/>
            <a:ext cx="6619244" cy="2562225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21580" y="4793879"/>
            <a:ext cx="742949" cy="228599"/>
          </a:xfrm>
        </p:spPr>
        <p:txBody>
          <a:bodyPr/>
          <a:lstStyle/>
          <a:p>
            <a:fld id="{C6C52C72-DE31-F449-A4ED-4C594FD91407}" type="datetimeFigureOut">
              <a:rPr lang="en-US" smtClean="0"/>
              <a:pPr/>
              <a:t>10/1/2014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450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51435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38927" y="958850"/>
            <a:ext cx="1057474" cy="3561443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216" y="958850"/>
            <a:ext cx="4692019" cy="356144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9829" y="4793879"/>
            <a:ext cx="744101" cy="228599"/>
          </a:xfrm>
        </p:spPr>
        <p:txBody>
          <a:bodyPr/>
          <a:lstStyle/>
          <a:p>
            <a:fld id="{ED62726E-379B-B349-9EED-81ED093FA806}" type="datetimeFigureOut">
              <a:rPr lang="en-US" smtClean="0"/>
              <a:pPr/>
              <a:t>10/1/2014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7828359" y="0"/>
            <a:ext cx="514350" cy="857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826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43126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2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360"/>
              </a:spcBef>
              <a:buSzPct val="100000"/>
              <a:buNone/>
              <a:defRPr sz="1800"/>
            </a:lvl1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64523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6216" y="1952625"/>
            <a:ext cx="6619244" cy="25622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smtClean="0"/>
              <a:pPr/>
              <a:t>10/1/2014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7173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9144000" cy="51435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6" y="2008234"/>
            <a:ext cx="3263269" cy="1712868"/>
          </a:xfrm>
        </p:spPr>
        <p:txBody>
          <a:bodyPr anchor="ctr"/>
          <a:lstStyle>
            <a:lvl1pPr algn="l">
              <a:defRPr sz="3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71670" y="2008233"/>
            <a:ext cx="2818159" cy="1712868"/>
          </a:xfrm>
        </p:spPr>
        <p:txBody>
          <a:bodyPr anchor="ctr"/>
          <a:lstStyle>
            <a:lvl1pPr marL="0" indent="0" algn="l">
              <a:buNone/>
              <a:defRPr sz="15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smtClean="0"/>
              <a:pPr/>
              <a:t>10/1/2014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7828359" y="0"/>
            <a:ext cx="514350" cy="857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6660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215" y="1952625"/>
            <a:ext cx="3618869" cy="256222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6535" y="1952625"/>
            <a:ext cx="3618869" cy="2562225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smtClean="0"/>
              <a:pPr/>
              <a:t>10/1/2014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0982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216" y="1952625"/>
            <a:ext cx="3618868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215" y="2384822"/>
            <a:ext cx="3618869" cy="213002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6535" y="1952625"/>
            <a:ext cx="3618869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6535" y="2384822"/>
            <a:ext cx="3618869" cy="2130029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smtClean="0"/>
              <a:pPr/>
              <a:t>10/1/2014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617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66216" y="730251"/>
            <a:ext cx="6571060" cy="53022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smtClean="0"/>
              <a:pPr/>
              <a:t>10/1/2014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7795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smtClean="0"/>
              <a:pPr/>
              <a:t>10/1/2014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828359" y="0"/>
            <a:ext cx="514350" cy="857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2862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51435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6" y="971550"/>
            <a:ext cx="2094869" cy="1200150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35859" y="1085850"/>
            <a:ext cx="3892550" cy="3429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215" y="2346961"/>
            <a:ext cx="2094869" cy="2171699"/>
          </a:xfrm>
        </p:spPr>
        <p:txBody>
          <a:bodyPr/>
          <a:lstStyle>
            <a:lvl1pPr marL="0" indent="0">
              <a:buNone/>
              <a:defRPr sz="105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smtClean="0"/>
              <a:pPr/>
              <a:t>10/1/2014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7828359" y="0"/>
            <a:ext cx="514350" cy="857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586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51435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6" y="1270000"/>
            <a:ext cx="2898851" cy="1301750"/>
          </a:xfrm>
        </p:spPr>
        <p:txBody>
          <a:bodyPr anchor="b">
            <a:normAutofit/>
          </a:bodyPr>
          <a:lstStyle>
            <a:lvl1pPr algn="l">
              <a:defRPr sz="27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910903" y="857250"/>
            <a:ext cx="2420395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216" y="2743200"/>
            <a:ext cx="2894409" cy="1028700"/>
          </a:xfrm>
        </p:spPr>
        <p:txBody>
          <a:bodyPr>
            <a:normAutofit/>
          </a:bodyPr>
          <a:lstStyle>
            <a:lvl1pPr marL="0" indent="0">
              <a:buNone/>
              <a:defRPr sz="105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smtClean="0"/>
              <a:pPr/>
              <a:t>10/1/2014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7828359" y="0"/>
            <a:ext cx="514350" cy="857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8316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jpe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9144000" cy="51435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1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216" y="730251"/>
            <a:ext cx="6571060" cy="53022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216" y="1952625"/>
            <a:ext cx="6571060" cy="2562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89829" y="4793879"/>
            <a:ext cx="742949" cy="2285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 b="1" i="0">
                <a:solidFill>
                  <a:schemeClr val="accent1"/>
                </a:solidFill>
              </a:defRPr>
            </a:lvl1pPr>
          </a:lstStyle>
          <a:p>
            <a:fld id="{09B482E8-6E0E-1B4F-B1FD-C69DB9E858D9}" type="datetimeFigureOut">
              <a:rPr lang="en-US" smtClean="0"/>
              <a:pPr/>
              <a:t>10/1/2014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0833" y="4793879"/>
            <a:ext cx="2894846" cy="2286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7828359" y="0"/>
            <a:ext cx="514350" cy="857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4406" y="221797"/>
            <a:ext cx="628649" cy="5757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1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3541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  <p:sldLayoutId id="2147483725" r:id="rId18"/>
    <p:sldLayoutId id="2147483726" r:id="rId19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xStyles>
    <p:titleStyle>
      <a:lvl1pPr algn="l" defTabSz="342900" rtl="0" eaLnBrk="1" latinLnBrk="0" hangingPunct="1">
        <a:spcBef>
          <a:spcPct val="0"/>
        </a:spcBef>
        <a:buNone/>
        <a:defRPr sz="27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5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5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mailto:Laura.Foote@bps101.net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8.xml"/><Relationship Id="rId5" Type="http://schemas.openxmlformats.org/officeDocument/2006/relationships/hyperlink" Target="mailto:Haley.Nickolaou@bps101.net" TargetMode="External"/><Relationship Id="rId4" Type="http://schemas.openxmlformats.org/officeDocument/2006/relationships/hyperlink" Target="mailto:Megan.Hoffman@bps101.net" TargetMode="Externa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569" y="1554481"/>
            <a:ext cx="6796723" cy="22059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2554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>
            <a:off x="457200" y="46886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 sz="4000" dirty="0">
                <a:solidFill>
                  <a:schemeClr val="bg1"/>
                </a:solidFill>
                <a:ea typeface="Questrial"/>
                <a:cs typeface="Questrial"/>
                <a:sym typeface="Questrial"/>
              </a:rPr>
              <a:t>Benefits of Our Training</a:t>
            </a:r>
          </a:p>
        </p:txBody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114300" y="1794510"/>
            <a:ext cx="8835390" cy="3131320"/>
          </a:xfrm>
          <a:prstGeom prst="rect">
            <a:avLst/>
          </a:prstGeom>
        </p:spPr>
        <p:txBody>
          <a:bodyPr lIns="91425" tIns="91425" rIns="91425" bIns="91425" anchor="t" anchorCtr="0">
            <a:normAutofit fontScale="92500" lnSpcReduction="20000"/>
          </a:bodyPr>
          <a:lstStyle/>
          <a:p>
            <a:pPr marL="419100" indent="-342900">
              <a:lnSpc>
                <a:spcPct val="160000"/>
              </a:lnSpc>
              <a:buClr>
                <a:schemeClr val="dk1"/>
              </a:buClr>
              <a:buSzPct val="100000"/>
            </a:pPr>
            <a:r>
              <a:rPr lang="en" sz="2400" dirty="0">
                <a:ea typeface="Questrial"/>
                <a:cs typeface="Questrial"/>
                <a:sym typeface="Questrial"/>
              </a:rPr>
              <a:t>Provided a common understanding of coaching</a:t>
            </a:r>
          </a:p>
          <a:p>
            <a:pPr marL="419100" indent="-342900">
              <a:lnSpc>
                <a:spcPct val="160000"/>
              </a:lnSpc>
              <a:buClr>
                <a:schemeClr val="dk1"/>
              </a:buClr>
              <a:buSzPct val="100000"/>
            </a:pPr>
            <a:r>
              <a:rPr lang="en" sz="2400" dirty="0">
                <a:ea typeface="Questrial"/>
                <a:cs typeface="Questrial"/>
                <a:sym typeface="Questrial"/>
              </a:rPr>
              <a:t>Allowed our district to define our role together, with the assistance of an expert</a:t>
            </a:r>
          </a:p>
          <a:p>
            <a:pPr marL="419100" indent="-342900">
              <a:lnSpc>
                <a:spcPct val="160000"/>
              </a:lnSpc>
              <a:buClr>
                <a:schemeClr val="dk1"/>
              </a:buClr>
              <a:buSzPct val="100000"/>
            </a:pPr>
            <a:r>
              <a:rPr lang="en" sz="2400" dirty="0">
                <a:ea typeface="Questrial"/>
                <a:cs typeface="Questrial"/>
                <a:sym typeface="Questrial"/>
              </a:rPr>
              <a:t>Included modeling from Cindy Harrison</a:t>
            </a:r>
          </a:p>
          <a:p>
            <a:pPr marL="419100" indent="-342900">
              <a:lnSpc>
                <a:spcPct val="160000"/>
              </a:lnSpc>
              <a:buClr>
                <a:schemeClr val="dk1"/>
              </a:buClr>
              <a:buSzPct val="100000"/>
            </a:pPr>
            <a:r>
              <a:rPr lang="en" sz="2400" dirty="0">
                <a:ea typeface="Questrial"/>
                <a:cs typeface="Questrial"/>
                <a:sym typeface="Questrial"/>
              </a:rPr>
              <a:t>Time for us to practice coaching in a safe environment</a:t>
            </a:r>
          </a:p>
          <a:p>
            <a:pPr marL="419100" indent="-342900">
              <a:lnSpc>
                <a:spcPct val="160000"/>
              </a:lnSpc>
              <a:buClr>
                <a:schemeClr val="dk1"/>
              </a:buClr>
              <a:buSzPct val="100000"/>
            </a:pPr>
            <a:r>
              <a:rPr lang="en" sz="2400" dirty="0">
                <a:ea typeface="Questrial"/>
                <a:cs typeface="Questrial"/>
                <a:sym typeface="Questrial"/>
              </a:rPr>
              <a:t>Administration involved throughout training.</a:t>
            </a:r>
          </a:p>
          <a:p>
            <a:pPr lvl="0">
              <a:spcBef>
                <a:spcPts val="0"/>
              </a:spcBef>
              <a:buNone/>
            </a:pPr>
            <a:endParaRPr sz="2400" dirty="0"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1405652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4000" dirty="0">
                <a:solidFill>
                  <a:schemeClr val="bg1"/>
                </a:solidFill>
              </a:rPr>
              <a:t>Professional Learning for Coaches</a:t>
            </a:r>
          </a:p>
        </p:txBody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4389120" y="1863090"/>
            <a:ext cx="4149090" cy="306274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marL="381000" indent="-342900">
              <a:lnSpc>
                <a:spcPct val="150000"/>
              </a:lnSpc>
              <a:buClr>
                <a:schemeClr val="dk1"/>
              </a:buClr>
              <a:buSzPct val="100000"/>
            </a:pPr>
            <a:r>
              <a:rPr lang="en" sz="2400" dirty="0"/>
              <a:t>Summer </a:t>
            </a:r>
            <a:r>
              <a:rPr lang="en" sz="2400" dirty="0" smtClean="0"/>
              <a:t>Workshops</a:t>
            </a:r>
            <a:endParaRPr lang="en" sz="2400" dirty="0"/>
          </a:p>
          <a:p>
            <a:pPr marL="381000" indent="-342900">
              <a:lnSpc>
                <a:spcPct val="150000"/>
              </a:lnSpc>
              <a:buClr>
                <a:schemeClr val="dk1"/>
              </a:buClr>
              <a:buSzPct val="100000"/>
            </a:pPr>
            <a:r>
              <a:rPr lang="en" sz="2400" dirty="0"/>
              <a:t>Conferences</a:t>
            </a:r>
          </a:p>
          <a:p>
            <a:pPr marL="381000" indent="-342900">
              <a:lnSpc>
                <a:spcPct val="150000"/>
              </a:lnSpc>
              <a:buClr>
                <a:schemeClr val="dk1"/>
              </a:buClr>
              <a:buSzPct val="100000"/>
            </a:pPr>
            <a:r>
              <a:rPr lang="en" sz="2400" dirty="0"/>
              <a:t>ROE Training</a:t>
            </a:r>
          </a:p>
          <a:p>
            <a:pPr marL="381000" indent="-342900">
              <a:lnSpc>
                <a:spcPct val="150000"/>
              </a:lnSpc>
              <a:buClr>
                <a:schemeClr val="dk1"/>
              </a:buClr>
              <a:buSzPct val="100000"/>
            </a:pPr>
            <a:r>
              <a:rPr lang="en" sz="2400" dirty="0"/>
              <a:t>Regular PLC </a:t>
            </a:r>
            <a:r>
              <a:rPr lang="en" sz="2400" dirty="0" smtClean="0"/>
              <a:t>Meetings</a:t>
            </a:r>
            <a:endParaRPr lang="en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210" y="2057400"/>
            <a:ext cx="3314700" cy="181184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512125" y="574893"/>
            <a:ext cx="7983000" cy="80369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>
            <a:norm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Clr>
                <a:srgbClr val="FAD697"/>
              </a:buClr>
              <a:buSzPct val="25000"/>
              <a:buFont typeface="Georgia"/>
              <a:buNone/>
            </a:pPr>
            <a:r>
              <a:rPr lang="en" sz="4000" b="0" i="0" u="none" strike="noStrike" cap="none" baseline="0" dirty="0">
                <a:solidFill>
                  <a:schemeClr val="bg1"/>
                </a:solidFill>
                <a:ea typeface="Questrial"/>
                <a:cs typeface="Questrial"/>
                <a:sym typeface="Questrial"/>
              </a:rPr>
              <a:t>Coaching is for…</a:t>
            </a:r>
          </a:p>
        </p:txBody>
      </p:sp>
      <p:pic>
        <p:nvPicPr>
          <p:cNvPr id="93" name="Shape 9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29203" y="2484811"/>
            <a:ext cx="2148841" cy="177358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685799" y="1783080"/>
            <a:ext cx="7840981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10000"/>
              </a:lnSpc>
              <a:spcBef>
                <a:spcPts val="2700"/>
              </a:spcBef>
              <a:buClr>
                <a:srgbClr val="876552"/>
              </a:buClr>
              <a:buSzPct val="25000"/>
            </a:pPr>
            <a:r>
              <a:rPr lang="en" sz="3600" b="1" dirty="0">
                <a:latin typeface="+mn-lt"/>
                <a:ea typeface="Questrial"/>
                <a:cs typeface="Questrial"/>
                <a:sym typeface="Questrial"/>
              </a:rPr>
              <a:t>Everyone</a:t>
            </a:r>
            <a:r>
              <a:rPr lang="en" b="1" dirty="0">
                <a:latin typeface="+mn-lt"/>
                <a:ea typeface="Questrial"/>
                <a:cs typeface="Questrial"/>
                <a:sym typeface="Questrial"/>
              </a:rPr>
              <a:t>,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2125" y="4258394"/>
            <a:ext cx="798299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" sz="3200" b="1" dirty="0">
                <a:latin typeface="+mn-lt"/>
                <a:ea typeface="Questrial"/>
                <a:cs typeface="Questrial"/>
                <a:sym typeface="Questrial"/>
              </a:rPr>
              <a:t>from the novice to the virtuoso!</a:t>
            </a:r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965" y="1760220"/>
            <a:ext cx="7654233" cy="3070860"/>
          </a:xfrm>
          <a:prstGeom prst="rect">
            <a:avLst/>
          </a:prstGeom>
        </p:spPr>
      </p:pic>
      <p:sp>
        <p:nvSpPr>
          <p:cNvPr id="3" name="Shape 98"/>
          <p:cNvSpPr txBox="1">
            <a:spLocks noGrp="1"/>
          </p:cNvSpPr>
          <p:nvPr>
            <p:ph type="title"/>
          </p:nvPr>
        </p:nvSpPr>
        <p:spPr>
          <a:xfrm>
            <a:off x="457199" y="365760"/>
            <a:ext cx="8229600" cy="123444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4000" dirty="0">
                <a:solidFill>
                  <a:schemeClr val="bg1"/>
                </a:solidFill>
              </a:rPr>
              <a:t>Principal/Coach Communication Plan</a:t>
            </a:r>
          </a:p>
        </p:txBody>
      </p:sp>
    </p:spTree>
    <p:extLst>
      <p:ext uri="{BB962C8B-B14F-4D97-AF65-F5344CB8AC3E}">
        <p14:creationId xmlns:p14="http://schemas.microsoft.com/office/powerpoint/2010/main" val="592403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1574" y="1784899"/>
            <a:ext cx="6760845" cy="2903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096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946" y="1714500"/>
            <a:ext cx="7640027" cy="322802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title"/>
          </p:nvPr>
        </p:nvSpPr>
        <p:spPr>
          <a:xfrm>
            <a:off x="457200" y="48029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 sz="4000" dirty="0">
                <a:solidFill>
                  <a:schemeClr val="bg1"/>
                </a:solidFill>
              </a:rPr>
              <a:t>A Culture of Coaching</a:t>
            </a:r>
          </a:p>
        </p:txBody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457200" y="1714500"/>
            <a:ext cx="8229600" cy="321133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>
              <a:lnSpc>
                <a:spcPct val="150000"/>
              </a:lnSpc>
            </a:pPr>
            <a:r>
              <a:rPr lang="en" sz="2400" dirty="0"/>
              <a:t>In progress…</a:t>
            </a:r>
          </a:p>
          <a:p>
            <a:pPr>
              <a:lnSpc>
                <a:spcPct val="150000"/>
              </a:lnSpc>
            </a:pPr>
            <a:r>
              <a:rPr lang="en" sz="2400" dirty="0"/>
              <a:t>Informing</a:t>
            </a:r>
          </a:p>
          <a:p>
            <a:pPr>
              <a:lnSpc>
                <a:spcPct val="150000"/>
              </a:lnSpc>
            </a:pPr>
            <a:r>
              <a:rPr lang="en" sz="2400" dirty="0"/>
              <a:t>Advertising</a:t>
            </a:r>
          </a:p>
          <a:p>
            <a:pPr>
              <a:lnSpc>
                <a:spcPct val="150000"/>
              </a:lnSpc>
            </a:pPr>
            <a:r>
              <a:rPr lang="en" sz="2400" dirty="0"/>
              <a:t>Advocates--principal, teachers</a:t>
            </a:r>
          </a:p>
          <a:p>
            <a:pPr>
              <a:lnSpc>
                <a:spcPct val="150000"/>
              </a:lnSpc>
            </a:pPr>
            <a:r>
              <a:rPr lang="en" sz="2400" dirty="0"/>
              <a:t>Talking...lots of talking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457200" y="40028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 sz="4000" dirty="0">
                <a:solidFill>
                  <a:schemeClr val="bg1"/>
                </a:solidFill>
              </a:rPr>
              <a:t>Establishing Relationships</a:t>
            </a:r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457200" y="1714500"/>
            <a:ext cx="8229600" cy="321133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>
              <a:lnSpc>
                <a:spcPct val="150000"/>
              </a:lnSpc>
            </a:pPr>
            <a:r>
              <a:rPr lang="en" sz="2400" dirty="0"/>
              <a:t>Say Yes!</a:t>
            </a:r>
          </a:p>
          <a:p>
            <a:pPr>
              <a:lnSpc>
                <a:spcPct val="150000"/>
              </a:lnSpc>
            </a:pPr>
            <a:r>
              <a:rPr lang="en" sz="2400" dirty="0"/>
              <a:t>Start as resource provider</a:t>
            </a:r>
          </a:p>
          <a:p>
            <a:pPr>
              <a:lnSpc>
                <a:spcPct val="150000"/>
              </a:lnSpc>
            </a:pPr>
            <a:r>
              <a:rPr lang="en" sz="2400" dirty="0"/>
              <a:t>Be a learner</a:t>
            </a:r>
          </a:p>
          <a:p>
            <a:pPr>
              <a:lnSpc>
                <a:spcPct val="150000"/>
              </a:lnSpc>
            </a:pPr>
            <a:r>
              <a:rPr lang="en" sz="2400" dirty="0"/>
              <a:t>Persistence</a:t>
            </a:r>
          </a:p>
          <a:p>
            <a:pPr>
              <a:lnSpc>
                <a:spcPct val="150000"/>
              </a:lnSpc>
            </a:pPr>
            <a:r>
              <a:rPr lang="en" sz="2400" dirty="0"/>
              <a:t>Work with teams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title"/>
          </p:nvPr>
        </p:nvSpPr>
        <p:spPr>
          <a:xfrm>
            <a:off x="422911" y="411480"/>
            <a:ext cx="7879592" cy="66984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rm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Clr>
                <a:srgbClr val="FAD697"/>
              </a:buClr>
              <a:buSzPct val="25000"/>
              <a:buFont typeface="Georgia"/>
              <a:buNone/>
            </a:pPr>
            <a:r>
              <a:rPr lang="en" sz="4000" b="0" i="0" u="none" strike="noStrike" cap="none" baseline="0" dirty="0">
                <a:solidFill>
                  <a:schemeClr val="bg1"/>
                </a:solidFill>
                <a:ea typeface="Questrial"/>
                <a:cs typeface="Questrial"/>
                <a:sym typeface="Questrial"/>
              </a:rPr>
              <a:t>How to access coaching…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958" y="1205505"/>
            <a:ext cx="4513498" cy="39379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>
            <a:spLocks noGrp="1"/>
          </p:cNvSpPr>
          <p:nvPr>
            <p:ph type="title"/>
          </p:nvPr>
        </p:nvSpPr>
        <p:spPr>
          <a:xfrm>
            <a:off x="428617" y="480311"/>
            <a:ext cx="8134812" cy="80369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>
            <a:norm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Clr>
                <a:srgbClr val="FAD697"/>
              </a:buClr>
              <a:buSzPct val="25000"/>
              <a:buFont typeface="Georgia"/>
              <a:buNone/>
            </a:pPr>
            <a:r>
              <a:rPr lang="en" sz="4000" dirty="0">
                <a:solidFill>
                  <a:schemeClr val="bg1"/>
                </a:solidFill>
                <a:ea typeface="Questrial"/>
                <a:cs typeface="Questrial"/>
                <a:sym typeface="Questrial"/>
              </a:rPr>
              <a:t>Partnership </a:t>
            </a:r>
            <a:r>
              <a:rPr lang="en" sz="4000" dirty="0" smtClean="0">
                <a:solidFill>
                  <a:schemeClr val="bg1"/>
                </a:solidFill>
                <a:ea typeface="Questrial"/>
                <a:cs typeface="Questrial"/>
                <a:sym typeface="Questrial"/>
              </a:rPr>
              <a:t>Plan</a:t>
            </a:r>
            <a:endParaRPr lang="en" sz="4000" dirty="0">
              <a:solidFill>
                <a:schemeClr val="bg1"/>
              </a:solidFill>
              <a:ea typeface="Questrial"/>
              <a:cs typeface="Questrial"/>
              <a:sym typeface="Questrial"/>
            </a:endParaRPr>
          </a:p>
        </p:txBody>
      </p:sp>
      <p:pic>
        <p:nvPicPr>
          <p:cNvPr id="124" name="Shape 1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8617" y="1709136"/>
            <a:ext cx="8286624" cy="34343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ctrTitle"/>
          </p:nvPr>
        </p:nvSpPr>
        <p:spPr>
          <a:xfrm>
            <a:off x="685800" y="604167"/>
            <a:ext cx="7772400" cy="1159799"/>
          </a:xfrm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 sz="4400" dirty="0">
                <a:solidFill>
                  <a:schemeClr val="bg1"/>
                </a:solidFill>
              </a:rPr>
              <a:t>Instructional Coaching</a:t>
            </a:r>
          </a:p>
        </p:txBody>
      </p:sp>
      <p:sp>
        <p:nvSpPr>
          <p:cNvPr id="27" name="Shape 27"/>
          <p:cNvSpPr txBox="1">
            <a:spLocks noGrp="1"/>
          </p:cNvSpPr>
          <p:nvPr>
            <p:ph type="subTitle" idx="1"/>
          </p:nvPr>
        </p:nvSpPr>
        <p:spPr>
          <a:xfrm>
            <a:off x="742075" y="1939653"/>
            <a:ext cx="7772400" cy="784799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A Model for Teacher Support</a:t>
            </a:r>
          </a:p>
        </p:txBody>
      </p:sp>
      <p:sp>
        <p:nvSpPr>
          <p:cNvPr id="28" name="Shape 28"/>
          <p:cNvSpPr txBox="1"/>
          <p:nvPr/>
        </p:nvSpPr>
        <p:spPr>
          <a:xfrm>
            <a:off x="411001" y="2724452"/>
            <a:ext cx="8367239" cy="20647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rm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 dirty="0">
                <a:solidFill>
                  <a:schemeClr val="bg1"/>
                </a:solidFill>
                <a:latin typeface="+mn-lt"/>
              </a:rPr>
              <a:t>Laura Foote- Instructional Coach, Rotolo Middle School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800" dirty="0">
                <a:solidFill>
                  <a:schemeClr val="bg1"/>
                </a:solidFill>
                <a:latin typeface="+mn-lt"/>
              </a:rPr>
              <a:t>Megan Hoffman- Instructional Coach, JB Nelson Elementary School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800" dirty="0">
                <a:solidFill>
                  <a:schemeClr val="bg1"/>
                </a:solidFill>
                <a:latin typeface="+mn-lt"/>
              </a:rPr>
              <a:t>Haley Nickolaou- Instructional Coach, Batavia High School</a:t>
            </a:r>
          </a:p>
          <a:p>
            <a:pPr lvl="0" rtl="0">
              <a:spcBef>
                <a:spcPts val="0"/>
              </a:spcBef>
              <a:buNone/>
            </a:pPr>
            <a:endParaRPr sz="1800" dirty="0">
              <a:solidFill>
                <a:schemeClr val="bg1"/>
              </a:solidFill>
              <a:latin typeface="+mn-lt"/>
            </a:endParaRPr>
          </a:p>
          <a:p>
            <a:pPr lvl="0" algn="ctr" rtl="0">
              <a:spcBef>
                <a:spcPts val="0"/>
              </a:spcBef>
              <a:buNone/>
            </a:pPr>
            <a:r>
              <a:rPr lang="en" sz="1800" dirty="0">
                <a:solidFill>
                  <a:schemeClr val="bg1"/>
                </a:solidFill>
                <a:latin typeface="+mn-lt"/>
              </a:rPr>
              <a:t>Batavia School District 101</a:t>
            </a:r>
          </a:p>
          <a:p>
            <a:pPr algn="ctr">
              <a:spcBef>
                <a:spcPts val="0"/>
              </a:spcBef>
              <a:buNone/>
            </a:pPr>
            <a:r>
              <a:rPr lang="en" sz="1800" dirty="0">
                <a:solidFill>
                  <a:schemeClr val="bg1"/>
                </a:solidFill>
                <a:latin typeface="+mn-lt"/>
              </a:rPr>
              <a:t>Batavia, IL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Shape 1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30895" y="0"/>
            <a:ext cx="6973649" cy="500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ctrTitle"/>
          </p:nvPr>
        </p:nvSpPr>
        <p:spPr>
          <a:xfrm>
            <a:off x="685800" y="1991850"/>
            <a:ext cx="7772400" cy="1159799"/>
          </a:xfrm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 sz="4800" dirty="0"/>
              <a:t>Coaching Highlights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>
            <a:spLocks noGrp="1"/>
          </p:cNvSpPr>
          <p:nvPr>
            <p:ph type="title"/>
          </p:nvPr>
        </p:nvSpPr>
        <p:spPr>
          <a:xfrm>
            <a:off x="489025" y="45362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 sz="4000" dirty="0">
                <a:solidFill>
                  <a:schemeClr val="bg1"/>
                </a:solidFill>
              </a:rPr>
              <a:t>Elementary School</a:t>
            </a:r>
          </a:p>
        </p:txBody>
      </p:sp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63775" y="1714500"/>
            <a:ext cx="9080100" cy="3429000"/>
          </a:xfrm>
          <a:prstGeom prst="rect">
            <a:avLst/>
          </a:prstGeom>
        </p:spPr>
        <p:txBody>
          <a:bodyPr lIns="91425" tIns="91425" rIns="91425" bIns="91425" anchor="t" anchorCtr="0">
            <a:normAutofit fontScale="92500" lnSpcReduction="20000"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3000" b="1" dirty="0"/>
              <a:t>Guided Reading</a:t>
            </a:r>
          </a:p>
          <a:p>
            <a:pPr marL="457200" lvl="0" indent="-406400" rtl="0"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800" dirty="0"/>
              <a:t>Constant area of </a:t>
            </a:r>
            <a:r>
              <a:rPr lang="en" sz="2800" dirty="0" smtClean="0"/>
              <a:t>need in elementary classrooms</a:t>
            </a:r>
            <a:endParaRPr lang="en" sz="2800" dirty="0"/>
          </a:p>
          <a:p>
            <a:pPr marL="457200" lvl="0" indent="-406400" rtl="0"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800" dirty="0" smtClean="0"/>
              <a:t>Still working on using </a:t>
            </a:r>
            <a:r>
              <a:rPr lang="en" sz="2800" dirty="0"/>
              <a:t>data to guide instruction</a:t>
            </a:r>
          </a:p>
          <a:p>
            <a:pPr marL="457200" lvl="0" indent="-406400" rtl="0"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800" dirty="0"/>
              <a:t>Areas of </a:t>
            </a:r>
            <a:r>
              <a:rPr lang="en" sz="2800" dirty="0" smtClean="0"/>
              <a:t>Support for coach-</a:t>
            </a:r>
            <a:endParaRPr lang="en" sz="2800" dirty="0"/>
          </a:p>
          <a:p>
            <a:pPr marL="914400" lvl="1" indent="-355600" rtl="0"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 sz="2000" dirty="0"/>
              <a:t>Resource development</a:t>
            </a:r>
          </a:p>
          <a:p>
            <a:pPr marL="914400" lvl="1" indent="-355600" rtl="0"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 sz="2000" dirty="0"/>
              <a:t>Co-planning</a:t>
            </a:r>
          </a:p>
          <a:p>
            <a:pPr marL="914400" lvl="1" indent="-355600" rtl="0"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 sz="2000" dirty="0"/>
              <a:t>Modeling</a:t>
            </a:r>
          </a:p>
          <a:p>
            <a:pPr marL="914400" lvl="1" indent="-355600" rtl="0"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 sz="2000" dirty="0"/>
              <a:t>Co-teaching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title"/>
          </p:nvPr>
        </p:nvSpPr>
        <p:spPr>
          <a:xfrm>
            <a:off x="469950" y="535987"/>
            <a:ext cx="8229600" cy="9873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4000" b="0" dirty="0">
                <a:solidFill>
                  <a:schemeClr val="bg1"/>
                </a:solidFill>
              </a:rPr>
              <a:t>Jan Richardson’s </a:t>
            </a:r>
          </a:p>
          <a:p>
            <a:pPr>
              <a:spcBef>
                <a:spcPts val="0"/>
              </a:spcBef>
              <a:buNone/>
            </a:pPr>
            <a:r>
              <a:rPr lang="en" sz="3500" b="0" u="sng" dirty="0">
                <a:solidFill>
                  <a:schemeClr val="bg1"/>
                </a:solidFill>
              </a:rPr>
              <a:t>The Next Step in Guided Reading</a:t>
            </a:r>
            <a:r>
              <a:rPr lang="en" sz="3500" b="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152400" y="1866425"/>
            <a:ext cx="8864700" cy="3277075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marL="381000" indent="-342900">
              <a:spcAft>
                <a:spcPts val="1000"/>
              </a:spcAft>
              <a:buClr>
                <a:schemeClr val="dk1"/>
              </a:buClr>
              <a:buSzPct val="100000"/>
            </a:pPr>
            <a:r>
              <a:rPr lang="en" sz="2400" dirty="0"/>
              <a:t>An instructional tool for all grade levels</a:t>
            </a:r>
          </a:p>
          <a:p>
            <a:pPr marL="381000" indent="-342900">
              <a:spcAft>
                <a:spcPts val="1000"/>
              </a:spcAft>
              <a:buClr>
                <a:schemeClr val="dk1"/>
              </a:buClr>
              <a:buSzPct val="100000"/>
            </a:pPr>
            <a:r>
              <a:rPr lang="en" sz="2400" dirty="0"/>
              <a:t>Able to co-plan, model, co-teach and </a:t>
            </a:r>
            <a:r>
              <a:rPr lang="en" sz="2400" dirty="0" smtClean="0"/>
              <a:t>                 observe </a:t>
            </a:r>
            <a:r>
              <a:rPr lang="en" sz="2400" dirty="0"/>
              <a:t>in multiple grade levels </a:t>
            </a:r>
          </a:p>
          <a:p>
            <a:pPr marL="381000" indent="-342900">
              <a:spcAft>
                <a:spcPts val="1000"/>
              </a:spcAft>
              <a:buClr>
                <a:schemeClr val="dk1"/>
              </a:buClr>
              <a:buSzPct val="100000"/>
            </a:pPr>
            <a:r>
              <a:rPr lang="en" sz="2400" dirty="0"/>
              <a:t>Opened many doors </a:t>
            </a:r>
            <a:endParaRPr lang="en" sz="2400" dirty="0" smtClean="0"/>
          </a:p>
          <a:p>
            <a:pPr marL="381000" indent="-342900">
              <a:spcAft>
                <a:spcPts val="1000"/>
              </a:spcAft>
              <a:buClr>
                <a:schemeClr val="dk1"/>
              </a:buClr>
              <a:buSzPct val="100000"/>
            </a:pPr>
            <a:r>
              <a:rPr lang="en" sz="2400" dirty="0" smtClean="0"/>
              <a:t>Helped </a:t>
            </a:r>
            <a:r>
              <a:rPr lang="en" sz="2400" dirty="0"/>
              <a:t>establish </a:t>
            </a:r>
            <a:r>
              <a:rPr lang="en" sz="2400" dirty="0" smtClean="0"/>
              <a:t>numerous coaching               relationships</a:t>
            </a:r>
            <a:endParaRPr lang="en" sz="2400" dirty="0"/>
          </a:p>
        </p:txBody>
      </p:sp>
      <p:pic>
        <p:nvPicPr>
          <p:cNvPr id="147" name="Shape 1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683992">
            <a:off x="7332872" y="2664447"/>
            <a:ext cx="1336973" cy="16810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>
            <a:spLocks noGrp="1"/>
          </p:cNvSpPr>
          <p:nvPr>
            <p:ph type="title"/>
          </p:nvPr>
        </p:nvSpPr>
        <p:spPr>
          <a:xfrm>
            <a:off x="439375" y="510420"/>
            <a:ext cx="8229600" cy="713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4000" dirty="0">
                <a:solidFill>
                  <a:schemeClr val="bg1"/>
                </a:solidFill>
              </a:rPr>
              <a:t>Guided Math Adoption</a:t>
            </a:r>
          </a:p>
        </p:txBody>
      </p:sp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114175" y="1783080"/>
            <a:ext cx="8880000" cy="3080519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marL="323850" indent="-285750">
              <a:spcAft>
                <a:spcPts val="1000"/>
              </a:spcAft>
              <a:buClr>
                <a:schemeClr val="dk1"/>
              </a:buClr>
              <a:buSzPct val="100000"/>
            </a:pPr>
            <a:r>
              <a:rPr lang="en" sz="2000" dirty="0"/>
              <a:t>Needed to make a change math instruction</a:t>
            </a:r>
          </a:p>
          <a:p>
            <a:pPr marL="323850" indent="-285750">
              <a:spcAft>
                <a:spcPts val="1000"/>
              </a:spcAft>
              <a:buClr>
                <a:schemeClr val="dk1"/>
              </a:buClr>
              <a:buSzPct val="100000"/>
            </a:pPr>
            <a:r>
              <a:rPr lang="en" sz="2000" dirty="0"/>
              <a:t>Guided Math </a:t>
            </a:r>
            <a:r>
              <a:rPr lang="en" sz="2000" dirty="0" smtClean="0"/>
              <a:t>Resources-</a:t>
            </a:r>
          </a:p>
          <a:p>
            <a:pPr marL="623888" lvl="1" indent="-285750">
              <a:spcAft>
                <a:spcPts val="1000"/>
              </a:spcAft>
              <a:buClr>
                <a:schemeClr val="dk1"/>
              </a:buClr>
              <a:buSzPct val="100000"/>
            </a:pPr>
            <a:r>
              <a:rPr lang="en" sz="2000" u="sng" dirty="0" smtClean="0"/>
              <a:t>Guided </a:t>
            </a:r>
            <a:r>
              <a:rPr lang="en" sz="2000" u="sng" dirty="0"/>
              <a:t>Math: A Framework for Mathematics Instruction</a:t>
            </a:r>
            <a:r>
              <a:rPr lang="en" sz="2000" dirty="0"/>
              <a:t> by Laney </a:t>
            </a:r>
            <a:r>
              <a:rPr lang="en" sz="2000" dirty="0" smtClean="0"/>
              <a:t>Sammons</a:t>
            </a:r>
          </a:p>
          <a:p>
            <a:pPr marL="623888" lvl="1" indent="-285750">
              <a:spcAft>
                <a:spcPts val="1000"/>
              </a:spcAft>
              <a:buClr>
                <a:schemeClr val="dk1"/>
              </a:buClr>
              <a:buSzPct val="100000"/>
            </a:pPr>
            <a:r>
              <a:rPr lang="en" sz="2000" u="sng" dirty="0" smtClean="0"/>
              <a:t>Guided </a:t>
            </a:r>
            <a:r>
              <a:rPr lang="en" sz="2000" u="sng" dirty="0"/>
              <a:t>Math in Action</a:t>
            </a:r>
            <a:r>
              <a:rPr lang="en" sz="2000" dirty="0"/>
              <a:t> by Dr. Nicki </a:t>
            </a:r>
            <a:r>
              <a:rPr lang="en" sz="2000" dirty="0" smtClean="0"/>
              <a:t>Newton</a:t>
            </a:r>
          </a:p>
          <a:p>
            <a:pPr marL="623888" lvl="1" indent="-285750">
              <a:spcAft>
                <a:spcPts val="1000"/>
              </a:spcAft>
              <a:buClr>
                <a:schemeClr val="dk1"/>
              </a:buClr>
              <a:buSzPct val="100000"/>
            </a:pPr>
            <a:r>
              <a:rPr lang="en" sz="2000" u="sng" dirty="0" smtClean="0"/>
              <a:t>Math </a:t>
            </a:r>
            <a:r>
              <a:rPr lang="en" sz="2000" u="sng" dirty="0"/>
              <a:t>Exchanges</a:t>
            </a:r>
            <a:r>
              <a:rPr lang="en" sz="2000" dirty="0"/>
              <a:t> by Kassia Omohundro Wedekind</a:t>
            </a:r>
          </a:p>
          <a:p>
            <a:pPr marL="323850" indent="-285750">
              <a:spcAft>
                <a:spcPts val="1000"/>
              </a:spcAft>
              <a:buClr>
                <a:schemeClr val="dk1"/>
              </a:buClr>
              <a:buSzPct val="100000"/>
            </a:pPr>
            <a:r>
              <a:rPr lang="en" sz="2000" dirty="0"/>
              <a:t>Observed guided math in other schools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>
            <a:spLocks noGrp="1"/>
          </p:cNvSpPr>
          <p:nvPr>
            <p:ph type="title"/>
          </p:nvPr>
        </p:nvSpPr>
        <p:spPr>
          <a:xfrm>
            <a:off x="457200" y="49172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 sz="4000" dirty="0">
                <a:solidFill>
                  <a:schemeClr val="bg1"/>
                </a:solidFill>
              </a:rPr>
              <a:t>Using my learning...</a:t>
            </a:r>
          </a:p>
        </p:txBody>
      </p:sp>
      <p:sp>
        <p:nvSpPr>
          <p:cNvPr id="159" name="Shape 159"/>
          <p:cNvSpPr txBox="1">
            <a:spLocks noGrp="1"/>
          </p:cNvSpPr>
          <p:nvPr>
            <p:ph type="body" idx="1"/>
          </p:nvPr>
        </p:nvSpPr>
        <p:spPr>
          <a:xfrm>
            <a:off x="457200" y="1771650"/>
            <a:ext cx="8229600" cy="315418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323850" indent="-285750">
              <a:spcAft>
                <a:spcPts val="1000"/>
              </a:spcAft>
              <a:buClr>
                <a:schemeClr val="dk1"/>
              </a:buClr>
              <a:buSzPct val="100000"/>
            </a:pPr>
            <a:r>
              <a:rPr lang="en" sz="2000" dirty="0"/>
              <a:t>Created a professional learning presentation </a:t>
            </a:r>
            <a:r>
              <a:rPr lang="en" sz="2000" dirty="0" smtClean="0"/>
              <a:t>that was presented in Spring 2014.</a:t>
            </a:r>
            <a:endParaRPr lang="en" sz="2000" dirty="0"/>
          </a:p>
          <a:p>
            <a:pPr marL="623888" lvl="1" indent="-285750">
              <a:spcAft>
                <a:spcPts val="1000"/>
              </a:spcAft>
              <a:buClr>
                <a:schemeClr val="dk1"/>
              </a:buClr>
              <a:buSzPct val="100000"/>
            </a:pPr>
            <a:r>
              <a:rPr lang="en" sz="2000" dirty="0" smtClean="0"/>
              <a:t>Information </a:t>
            </a:r>
            <a:r>
              <a:rPr lang="en" sz="2000" dirty="0"/>
              <a:t>shared at grade level meetings</a:t>
            </a:r>
          </a:p>
          <a:p>
            <a:pPr marL="323850" indent="-285750">
              <a:spcAft>
                <a:spcPts val="1000"/>
              </a:spcAft>
              <a:buClr>
                <a:schemeClr val="dk1"/>
              </a:buClr>
              <a:buSzPct val="100000"/>
            </a:pPr>
            <a:r>
              <a:rPr lang="en" sz="2000" dirty="0"/>
              <a:t>Set up observations for all grade levels to see guided math in action</a:t>
            </a:r>
          </a:p>
          <a:p>
            <a:pPr marL="323850" indent="-285750">
              <a:spcAft>
                <a:spcPts val="1000"/>
              </a:spcAft>
              <a:buClr>
                <a:schemeClr val="dk1"/>
              </a:buClr>
              <a:buSzPct val="100000"/>
            </a:pPr>
            <a:r>
              <a:rPr lang="en" sz="2000" dirty="0"/>
              <a:t>Follow up professional learning sessions this </a:t>
            </a:r>
            <a:r>
              <a:rPr lang="en" sz="2000" dirty="0" smtClean="0"/>
              <a:t>fall</a:t>
            </a:r>
          </a:p>
          <a:p>
            <a:pPr marL="623888" lvl="1" indent="-285750">
              <a:spcAft>
                <a:spcPts val="1000"/>
              </a:spcAft>
              <a:buClr>
                <a:schemeClr val="dk1"/>
              </a:buClr>
              <a:buSzPct val="100000"/>
            </a:pPr>
            <a:r>
              <a:rPr lang="en" sz="2000" dirty="0" smtClean="0"/>
              <a:t>3 </a:t>
            </a:r>
            <a:r>
              <a:rPr lang="en" sz="2000" dirty="0" smtClean="0"/>
              <a:t>guided math additional </a:t>
            </a:r>
            <a:r>
              <a:rPr lang="en" sz="2000" dirty="0" smtClean="0"/>
              <a:t>sessions</a:t>
            </a:r>
          </a:p>
          <a:p>
            <a:pPr marL="623888" lvl="1" indent="-285750">
              <a:spcAft>
                <a:spcPts val="1000"/>
              </a:spcAft>
              <a:buClr>
                <a:schemeClr val="dk1"/>
              </a:buClr>
              <a:buSzPct val="100000"/>
            </a:pPr>
            <a:r>
              <a:rPr lang="en" sz="2000" dirty="0" smtClean="0"/>
              <a:t>2 session on Number Talks</a:t>
            </a:r>
            <a:endParaRPr lang="en" sz="2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>
            <a:spLocks noGrp="1"/>
          </p:cNvSpPr>
          <p:nvPr>
            <p:ph type="title"/>
          </p:nvPr>
        </p:nvSpPr>
        <p:spPr>
          <a:xfrm>
            <a:off x="440055" y="48029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 sz="4000" dirty="0">
                <a:solidFill>
                  <a:schemeClr val="bg1"/>
                </a:solidFill>
              </a:rPr>
              <a:t>Middle School</a:t>
            </a:r>
          </a:p>
        </p:txBody>
      </p:sp>
      <p:sp>
        <p:nvSpPr>
          <p:cNvPr id="165" name="Shape 165"/>
          <p:cNvSpPr txBox="1">
            <a:spLocks noGrp="1"/>
          </p:cNvSpPr>
          <p:nvPr>
            <p:ph type="body" idx="1"/>
          </p:nvPr>
        </p:nvSpPr>
        <p:spPr>
          <a:xfrm>
            <a:off x="125730" y="1570465"/>
            <a:ext cx="8858250" cy="3725699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marL="400050" indent="-285750">
              <a:buClr>
                <a:schemeClr val="dk1"/>
              </a:buClr>
              <a:buSzPct val="100000"/>
            </a:pPr>
            <a:r>
              <a:rPr lang="en" sz="1800" dirty="0"/>
              <a:t>Menu</a:t>
            </a:r>
          </a:p>
          <a:p>
            <a:pPr marL="400050" indent="-285750">
              <a:buClr>
                <a:schemeClr val="dk1"/>
              </a:buClr>
              <a:buSzPct val="100000"/>
            </a:pPr>
            <a:r>
              <a:rPr lang="en" sz="1800" dirty="0"/>
              <a:t>Strategy </a:t>
            </a:r>
            <a:r>
              <a:rPr lang="en" sz="1800" dirty="0" smtClean="0"/>
              <a:t>based</a:t>
            </a:r>
          </a:p>
          <a:p>
            <a:pPr marL="700088" lvl="1" indent="-285750">
              <a:buClr>
                <a:schemeClr val="dk1"/>
              </a:buClr>
              <a:buSzPct val="100000"/>
            </a:pPr>
            <a:r>
              <a:rPr lang="en" sz="1650" dirty="0" smtClean="0"/>
              <a:t>QFT </a:t>
            </a:r>
            <a:r>
              <a:rPr lang="en" sz="1650" dirty="0"/>
              <a:t>and questioning--from teacher notes to student </a:t>
            </a:r>
            <a:r>
              <a:rPr lang="en" sz="1650" dirty="0" smtClean="0"/>
              <a:t>inquiry</a:t>
            </a:r>
          </a:p>
          <a:p>
            <a:pPr marL="700088" lvl="1" indent="-285750">
              <a:buClr>
                <a:schemeClr val="dk1"/>
              </a:buClr>
              <a:buSzPct val="100000"/>
            </a:pPr>
            <a:r>
              <a:rPr lang="en" sz="1800" dirty="0" smtClean="0"/>
              <a:t>Seminar-</a:t>
            </a:r>
            <a:r>
              <a:rPr lang="en" sz="1800" dirty="0"/>
              <a:t>-from answering questions on Quia to student discussion</a:t>
            </a:r>
          </a:p>
          <a:p>
            <a:pPr marL="400050" indent="-285750">
              <a:buClr>
                <a:schemeClr val="dk1"/>
              </a:buClr>
              <a:buSzPct val="100000"/>
            </a:pPr>
            <a:r>
              <a:rPr lang="en" sz="1800" dirty="0" smtClean="0"/>
              <a:t>Differentiation</a:t>
            </a:r>
          </a:p>
          <a:p>
            <a:pPr marL="700088" lvl="1" indent="-285750">
              <a:buClr>
                <a:schemeClr val="dk1"/>
              </a:buClr>
              <a:buSzPct val="100000"/>
            </a:pPr>
            <a:r>
              <a:rPr lang="en" sz="1800" dirty="0" smtClean="0"/>
              <a:t>Assessments-</a:t>
            </a:r>
            <a:r>
              <a:rPr lang="en" sz="1800" dirty="0"/>
              <a:t>-from 4 different tests to one that’s accessible for </a:t>
            </a:r>
            <a:r>
              <a:rPr lang="en" sz="1800" dirty="0" smtClean="0"/>
              <a:t>all</a:t>
            </a:r>
          </a:p>
          <a:p>
            <a:pPr marL="700088" lvl="1" indent="-285750">
              <a:buClr>
                <a:schemeClr val="dk1"/>
              </a:buClr>
              <a:buSzPct val="100000"/>
            </a:pPr>
            <a:r>
              <a:rPr lang="en" sz="1800" dirty="0" smtClean="0"/>
              <a:t>Instructional </a:t>
            </a:r>
            <a:r>
              <a:rPr lang="en" sz="1800" dirty="0"/>
              <a:t>strategies--from whole class to flexible grouping by skill</a:t>
            </a:r>
          </a:p>
          <a:p>
            <a:pPr marL="400050" indent="-285750">
              <a:buClr>
                <a:schemeClr val="dk1"/>
              </a:buClr>
              <a:buSzPct val="100000"/>
            </a:pPr>
            <a:r>
              <a:rPr lang="en" sz="1800" dirty="0"/>
              <a:t>Classroom and lesson structure </a:t>
            </a:r>
          </a:p>
          <a:p>
            <a:pPr marL="400050" indent="-285750">
              <a:buClr>
                <a:schemeClr val="dk1"/>
              </a:buClr>
              <a:buSzPct val="100000"/>
            </a:pPr>
            <a:r>
              <a:rPr lang="en" sz="1800" dirty="0"/>
              <a:t>PD sessions</a:t>
            </a:r>
          </a:p>
          <a:p>
            <a:pPr marL="400050" indent="-285750">
              <a:buClr>
                <a:schemeClr val="dk1"/>
              </a:buClr>
              <a:buSzPct val="100000"/>
            </a:pPr>
            <a:r>
              <a:rPr lang="en" sz="1800" dirty="0"/>
              <a:t>Virtual </a:t>
            </a:r>
            <a:r>
              <a:rPr lang="en" sz="1800" dirty="0" smtClean="0"/>
              <a:t>Coaching</a:t>
            </a:r>
          </a:p>
          <a:p>
            <a:pPr marL="700088" lvl="1" indent="-285750">
              <a:buClr>
                <a:schemeClr val="dk1"/>
              </a:buClr>
              <a:buSzPct val="100000"/>
            </a:pPr>
            <a:r>
              <a:rPr lang="en" sz="1650" dirty="0" smtClean="0"/>
              <a:t>Record </a:t>
            </a:r>
            <a:r>
              <a:rPr lang="en" sz="1650" dirty="0"/>
              <a:t>classes and </a:t>
            </a:r>
            <a:r>
              <a:rPr lang="en" sz="1650" dirty="0" smtClean="0"/>
              <a:t>annotate</a:t>
            </a:r>
          </a:p>
          <a:p>
            <a:pPr marL="700088" lvl="1" indent="-285750">
              <a:buClr>
                <a:schemeClr val="dk1"/>
              </a:buClr>
              <a:buSzPct val="100000"/>
            </a:pPr>
            <a:r>
              <a:rPr lang="en" sz="1800" dirty="0" smtClean="0"/>
              <a:t>Watch </a:t>
            </a:r>
            <a:r>
              <a:rPr lang="en" sz="1800" dirty="0"/>
              <a:t>with teacher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Shape 170"/>
          <p:cNvPicPr preferRelativeResize="0"/>
          <p:nvPr/>
        </p:nvPicPr>
        <p:blipFill rotWithShape="1">
          <a:blip r:embed="rId3">
            <a:alphaModFix/>
          </a:blip>
          <a:srcRect l="17598" t="8065" r="18825" b="12233"/>
          <a:stretch/>
        </p:blipFill>
        <p:spPr>
          <a:xfrm>
            <a:off x="0" y="-11249"/>
            <a:ext cx="9258299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7" name="Shape 177"/>
          <p:cNvGrpSpPr/>
          <p:nvPr/>
        </p:nvGrpSpPr>
        <p:grpSpPr>
          <a:xfrm>
            <a:off x="6230863" y="1634490"/>
            <a:ext cx="3381767" cy="1409884"/>
            <a:chOff x="4279448" y="612925"/>
            <a:chExt cx="3576449" cy="1442599"/>
          </a:xfrm>
        </p:grpSpPr>
        <p:pic>
          <p:nvPicPr>
            <p:cNvPr id="178" name="Shape 178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4609358" y="765325"/>
              <a:ext cx="2460824" cy="129019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9" name="Shape 179"/>
            <p:cNvSpPr txBox="1"/>
            <p:nvPr/>
          </p:nvSpPr>
          <p:spPr>
            <a:xfrm>
              <a:off x="4628348" y="1600775"/>
              <a:ext cx="596399" cy="3039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rmAutofit fontScale="62500" lnSpcReduction="20000"/>
            </a:bodyPr>
            <a:lstStyle/>
            <a:p>
              <a:pPr>
                <a:spcBef>
                  <a:spcPts val="0"/>
                </a:spcBef>
                <a:buNone/>
              </a:pPr>
              <a:r>
                <a:rPr lang="en" b="1"/>
                <a:t>Plan</a:t>
              </a:r>
            </a:p>
          </p:txBody>
        </p:sp>
        <p:sp>
          <p:nvSpPr>
            <p:cNvPr id="180" name="Shape 180"/>
            <p:cNvSpPr txBox="1"/>
            <p:nvPr/>
          </p:nvSpPr>
          <p:spPr>
            <a:xfrm>
              <a:off x="4279448" y="612925"/>
              <a:ext cx="1046699" cy="3714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rmAutofit fontScale="92500" lnSpcReduction="10000"/>
            </a:bodyPr>
            <a:lstStyle/>
            <a:p>
              <a:pPr>
                <a:spcBef>
                  <a:spcPts val="0"/>
                </a:spcBef>
                <a:buNone/>
              </a:pPr>
              <a:r>
                <a:rPr lang="en" b="1"/>
                <a:t>Co-Teach</a:t>
              </a:r>
            </a:p>
          </p:txBody>
        </p:sp>
        <p:sp>
          <p:nvSpPr>
            <p:cNvPr id="181" name="Shape 181"/>
            <p:cNvSpPr txBox="1"/>
            <p:nvPr/>
          </p:nvSpPr>
          <p:spPr>
            <a:xfrm>
              <a:off x="6167698" y="641525"/>
              <a:ext cx="1114199" cy="3039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rmAutofit fontScale="62500" lnSpcReduction="20000"/>
            </a:bodyPr>
            <a:lstStyle/>
            <a:p>
              <a:pPr>
                <a:spcBef>
                  <a:spcPts val="0"/>
                </a:spcBef>
                <a:buNone/>
              </a:pPr>
              <a:r>
                <a:rPr lang="en" b="1"/>
                <a:t>Observe</a:t>
              </a:r>
            </a:p>
          </p:txBody>
        </p:sp>
        <p:sp>
          <p:nvSpPr>
            <p:cNvPr id="182" name="Shape 182"/>
            <p:cNvSpPr txBox="1"/>
            <p:nvPr/>
          </p:nvSpPr>
          <p:spPr>
            <a:xfrm>
              <a:off x="6741697" y="1296900"/>
              <a:ext cx="1114199" cy="2138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rPr lang="en" sz="1000" b="1"/>
                <a:t>Reflect</a:t>
              </a:r>
            </a:p>
          </p:txBody>
        </p:sp>
      </p:grpSp>
      <p:sp>
        <p:nvSpPr>
          <p:cNvPr id="175" name="Shape 175"/>
          <p:cNvSpPr txBox="1">
            <a:spLocks noGrp="1"/>
          </p:cNvSpPr>
          <p:nvPr>
            <p:ph type="title"/>
          </p:nvPr>
        </p:nvSpPr>
        <p:spPr>
          <a:xfrm>
            <a:off x="422910" y="436284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 sz="4000" dirty="0">
                <a:solidFill>
                  <a:schemeClr val="bg1"/>
                </a:solidFill>
              </a:rPr>
              <a:t>High School</a:t>
            </a:r>
          </a:p>
        </p:txBody>
      </p:sp>
      <p:sp>
        <p:nvSpPr>
          <p:cNvPr id="176" name="Shape 176"/>
          <p:cNvSpPr txBox="1">
            <a:spLocks noGrp="1"/>
          </p:cNvSpPr>
          <p:nvPr>
            <p:ph type="body" idx="1"/>
          </p:nvPr>
        </p:nvSpPr>
        <p:spPr>
          <a:xfrm>
            <a:off x="80010" y="1634490"/>
            <a:ext cx="8915400" cy="350885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400" dirty="0"/>
              <a:t>Part time-- Working with 1-2 teachers at a time</a:t>
            </a:r>
          </a:p>
          <a:p>
            <a:pPr lvl="0" rtl="0">
              <a:spcBef>
                <a:spcPts val="0"/>
              </a:spcBef>
              <a:buNone/>
            </a:pPr>
            <a:endParaRPr sz="1100" dirty="0"/>
          </a:p>
          <a:p>
            <a:pPr lvl="0" rtl="0">
              <a:spcBef>
                <a:spcPts val="0"/>
              </a:spcBef>
              <a:buNone/>
            </a:pPr>
            <a:r>
              <a:rPr lang="en" sz="1400" dirty="0"/>
              <a:t>Coaching Relationship with Teacher A:  </a:t>
            </a:r>
          </a:p>
          <a:p>
            <a:pPr marL="425450" indent="-285750">
              <a:buClr>
                <a:schemeClr val="dk1"/>
              </a:buClr>
              <a:buSzPct val="100000"/>
            </a:pPr>
            <a:r>
              <a:rPr lang="en" sz="1400" dirty="0"/>
              <a:t>Concerns with wide range of reading levels in US History Essentials</a:t>
            </a:r>
          </a:p>
          <a:p>
            <a:pPr marL="425450" indent="-285750">
              <a:buClr>
                <a:schemeClr val="dk1"/>
              </a:buClr>
              <a:buSzPct val="100000"/>
            </a:pPr>
            <a:r>
              <a:rPr lang="en" sz="1400" dirty="0"/>
              <a:t>Data collection and brainstorming </a:t>
            </a:r>
          </a:p>
          <a:p>
            <a:pPr marL="425450" indent="-285750">
              <a:buClr>
                <a:schemeClr val="dk1"/>
              </a:buClr>
              <a:buSzPct val="100000"/>
            </a:pPr>
            <a:r>
              <a:rPr lang="en" sz="1400" dirty="0"/>
              <a:t>Created groups and differentiated readings</a:t>
            </a:r>
          </a:p>
          <a:p>
            <a:pPr marL="425450" indent="-285750">
              <a:buClr>
                <a:schemeClr val="dk1"/>
              </a:buClr>
              <a:buSzPct val="100000"/>
            </a:pPr>
            <a:r>
              <a:rPr lang="en" sz="1400" dirty="0"/>
              <a:t>Led to conversations about differentiation, then to skills based, then to Common Core, and eventually to </a:t>
            </a:r>
            <a:r>
              <a:rPr lang="en" sz="1400" dirty="0" smtClean="0"/>
              <a:t>engagement</a:t>
            </a:r>
            <a:endParaRPr sz="1400" dirty="0"/>
          </a:p>
          <a:p>
            <a:pPr lvl="0" rtl="0">
              <a:spcBef>
                <a:spcPts val="0"/>
              </a:spcBef>
              <a:buNone/>
            </a:pPr>
            <a:r>
              <a:rPr lang="en" sz="1400" dirty="0"/>
              <a:t>Time Frame:</a:t>
            </a:r>
          </a:p>
          <a:p>
            <a:pPr lvl="0" indent="457200" rtl="0">
              <a:spcBef>
                <a:spcPts val="0"/>
              </a:spcBef>
              <a:buNone/>
            </a:pPr>
            <a:r>
              <a:rPr lang="en" sz="1400" dirty="0"/>
              <a:t>2 Months- met on weekly basis to plan and reflect, while also co-teaching and observing</a:t>
            </a:r>
          </a:p>
          <a:p>
            <a:pPr lvl="0" indent="457200" rtl="0">
              <a:spcBef>
                <a:spcPts val="0"/>
              </a:spcBef>
              <a:buNone/>
            </a:pPr>
            <a:r>
              <a:rPr lang="en" sz="1400" dirty="0"/>
              <a:t>1 Month- met on weekly basis to plan and reflect, weekly observations</a:t>
            </a:r>
          </a:p>
          <a:p>
            <a:pPr lvl="0" indent="457200" rtl="0">
              <a:spcBef>
                <a:spcPts val="0"/>
              </a:spcBef>
              <a:buNone/>
            </a:pPr>
            <a:r>
              <a:rPr lang="en" sz="1400" dirty="0"/>
              <a:t>1 Month- Weekly check in to reflect  </a:t>
            </a:r>
          </a:p>
          <a:p>
            <a:pPr indent="457200" rtl="0">
              <a:spcBef>
                <a:spcPts val="0"/>
              </a:spcBef>
              <a:buNone/>
            </a:pPr>
            <a:r>
              <a:rPr lang="en" sz="1400" dirty="0"/>
              <a:t>Now- consultative basis, occasional check-ins, questions, brainstorming</a:t>
            </a:r>
          </a:p>
          <a:p>
            <a:pPr marL="0" indent="0" rtl="0">
              <a:spcBef>
                <a:spcPts val="0"/>
              </a:spcBef>
              <a:buNone/>
            </a:pPr>
            <a:endParaRPr sz="1400" dirty="0"/>
          </a:p>
          <a:p>
            <a:pPr marL="0" lvl="0" indent="0" rtl="0">
              <a:spcBef>
                <a:spcPts val="0"/>
              </a:spcBef>
              <a:buNone/>
            </a:pPr>
            <a:r>
              <a:rPr lang="en" sz="1400" dirty="0"/>
              <a:t>Bonus: Teacher shared with others which turned the teacher into a coach and sparked new coaching relationships for the coach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 txBox="1">
            <a:spLocks noGrp="1"/>
          </p:cNvSpPr>
          <p:nvPr>
            <p:ph type="title"/>
          </p:nvPr>
        </p:nvSpPr>
        <p:spPr>
          <a:xfrm>
            <a:off x="457200" y="45743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 sz="4000" dirty="0">
                <a:solidFill>
                  <a:schemeClr val="bg1"/>
                </a:solidFill>
              </a:rPr>
              <a:t>High School </a:t>
            </a:r>
          </a:p>
        </p:txBody>
      </p:sp>
      <p:sp>
        <p:nvSpPr>
          <p:cNvPr id="188" name="Shape 188"/>
          <p:cNvSpPr txBox="1">
            <a:spLocks noGrp="1"/>
          </p:cNvSpPr>
          <p:nvPr>
            <p:ph type="body" idx="1"/>
          </p:nvPr>
        </p:nvSpPr>
        <p:spPr>
          <a:xfrm>
            <a:off x="194310" y="1657350"/>
            <a:ext cx="8743950" cy="326848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 dirty="0"/>
              <a:t>Two Major Changes in this classroom:  </a:t>
            </a:r>
          </a:p>
          <a:p>
            <a:pPr lvl="0" rtl="0">
              <a:spcBef>
                <a:spcPts val="0"/>
              </a:spcBef>
              <a:buNone/>
            </a:pPr>
            <a:endParaRPr sz="1400" dirty="0"/>
          </a:p>
          <a:p>
            <a:pPr lvl="0" rtl="0">
              <a:spcBef>
                <a:spcPts val="0"/>
              </a:spcBef>
              <a:buNone/>
            </a:pPr>
            <a:endParaRPr sz="1400" dirty="0"/>
          </a:p>
          <a:p>
            <a:pPr lvl="0" rtl="0">
              <a:spcBef>
                <a:spcPts val="0"/>
              </a:spcBef>
              <a:buNone/>
            </a:pPr>
            <a:endParaRPr sz="1400" dirty="0"/>
          </a:p>
          <a:p>
            <a:pPr lvl="0" rtl="0">
              <a:spcBef>
                <a:spcPts val="0"/>
              </a:spcBef>
              <a:buNone/>
            </a:pPr>
            <a:endParaRPr sz="1400" dirty="0"/>
          </a:p>
          <a:p>
            <a:pPr lvl="0" rtl="0">
              <a:spcBef>
                <a:spcPts val="0"/>
              </a:spcBef>
              <a:buNone/>
            </a:pPr>
            <a:endParaRPr sz="1400" dirty="0"/>
          </a:p>
          <a:p>
            <a:pPr lvl="0" rtl="0">
              <a:spcBef>
                <a:spcPts val="0"/>
              </a:spcBef>
              <a:buNone/>
            </a:pPr>
            <a:endParaRPr sz="1400" dirty="0"/>
          </a:p>
          <a:p>
            <a:pPr lvl="0" rtl="0">
              <a:spcBef>
                <a:spcPts val="0"/>
              </a:spcBef>
              <a:buNone/>
            </a:pPr>
            <a:endParaRPr sz="1400" dirty="0"/>
          </a:p>
          <a:p>
            <a:pPr lvl="0" rtl="0">
              <a:spcBef>
                <a:spcPts val="0"/>
              </a:spcBef>
              <a:buNone/>
            </a:pPr>
            <a:endParaRPr sz="1400" dirty="0"/>
          </a:p>
          <a:p>
            <a:pPr lvl="0" rtl="0">
              <a:spcBef>
                <a:spcPts val="0"/>
              </a:spcBef>
              <a:buNone/>
            </a:pPr>
            <a:endParaRPr sz="1400" dirty="0"/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400" dirty="0"/>
          </a:p>
          <a:p>
            <a:pPr lvl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800" dirty="0"/>
              <a:t>Some Resources Used:</a:t>
            </a:r>
          </a:p>
          <a:p>
            <a:pPr lvl="0" indent="45720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800" dirty="0"/>
              <a:t>DBQ’s, QFT, CCSS </a:t>
            </a:r>
          </a:p>
        </p:txBody>
      </p:sp>
      <p:graphicFrame>
        <p:nvGraphicFramePr>
          <p:cNvPr id="189" name="Shape 189"/>
          <p:cNvGraphicFramePr/>
          <p:nvPr>
            <p:extLst>
              <p:ext uri="{D42A27DB-BD31-4B8C-83A1-F6EECF244321}">
                <p14:modId xmlns:p14="http://schemas.microsoft.com/office/powerpoint/2010/main" val="3860771751"/>
              </p:ext>
            </p:extLst>
          </p:nvPr>
        </p:nvGraphicFramePr>
        <p:xfrm>
          <a:off x="194310" y="2129820"/>
          <a:ext cx="8743951" cy="1935390"/>
        </p:xfrm>
        <a:graphic>
          <a:graphicData uri="http://schemas.openxmlformats.org/drawingml/2006/table">
            <a:tbl>
              <a:tblPr>
                <a:noFill/>
                <a:tableStyleId>{FC79413D-9D1B-45EF-979D-A6FCC7B1B5A9}</a:tableStyleId>
              </a:tblPr>
              <a:tblGrid>
                <a:gridCol w="1977390"/>
                <a:gridCol w="3006090"/>
                <a:gridCol w="3760471"/>
              </a:tblGrid>
              <a:tr h="389737">
                <a:tc>
                  <a:txBody>
                    <a:bodyPr/>
                    <a:lstStyle/>
                    <a:p>
                      <a:pPr rtl="0">
                        <a:spcBef>
                          <a:spcPts val="0"/>
                        </a:spcBef>
                        <a:buNone/>
                      </a:pPr>
                      <a:endParaRPr dirty="0"/>
                    </a:p>
                  </a:txBody>
                  <a:tcPr marL="91425" marR="91425" marT="91425" marB="91425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buNone/>
                      </a:pPr>
                      <a:r>
                        <a:rPr lang="en" sz="1600" b="1" dirty="0"/>
                        <a:t>Before</a:t>
                      </a:r>
                    </a:p>
                  </a:txBody>
                  <a:tcPr marL="91425" marR="91425" marT="91425" marB="91425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buNone/>
                      </a:pPr>
                      <a:r>
                        <a:rPr lang="en" sz="1600" b="1" dirty="0"/>
                        <a:t>After</a:t>
                      </a:r>
                    </a:p>
                  </a:txBody>
                  <a:tcPr marL="91425" marR="91425" marT="91425" marB="9142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793423"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 sz="1500" dirty="0"/>
                        <a:t>Note Taking</a:t>
                      </a: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" sz="1500" dirty="0"/>
                        <a:t>Teacher Led PowerPoint</a:t>
                      </a:r>
                    </a:p>
                  </a:txBody>
                  <a:tcPr marL="91425" marR="91425" marT="91425" marB="9142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>
                        <a:spcBef>
                          <a:spcPts val="0"/>
                        </a:spcBef>
                        <a:buNone/>
                      </a:pPr>
                      <a:r>
                        <a:rPr lang="en" sz="1500" dirty="0"/>
                        <a:t>Student Questions- answered in pieces, through research, and through reading</a:t>
                      </a:r>
                    </a:p>
                  </a:txBody>
                  <a:tcPr marL="91425" marR="91425" marT="91425" marB="91425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584620">
                <a:tc>
                  <a:txBody>
                    <a:bodyPr/>
                    <a:lstStyle/>
                    <a:p>
                      <a:pPr rtl="0">
                        <a:spcBef>
                          <a:spcPts val="0"/>
                        </a:spcBef>
                        <a:buNone/>
                      </a:pPr>
                      <a:r>
                        <a:rPr lang="en" sz="1500" dirty="0"/>
                        <a:t>Discussions </a:t>
                      </a: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rtl="0">
                        <a:spcBef>
                          <a:spcPts val="0"/>
                        </a:spcBef>
                        <a:buNone/>
                      </a:pPr>
                      <a:r>
                        <a:rPr lang="en" sz="1500" dirty="0"/>
                        <a:t>Teacher Q &amp; A</a:t>
                      </a:r>
                    </a:p>
                  </a:txBody>
                  <a:tcPr marL="91425" marR="91425" marT="91425" marB="9142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>
                        <a:spcBef>
                          <a:spcPts val="0"/>
                        </a:spcBef>
                        <a:buNone/>
                      </a:pPr>
                      <a:r>
                        <a:rPr lang="en" sz="1500" dirty="0"/>
                        <a:t>Socratic Seminar, differentiated and student led</a:t>
                      </a:r>
                    </a:p>
                  </a:txBody>
                  <a:tcPr marL="91425" marR="91425" marT="91425" marB="91425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57200" y="45743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 sz="4000" u="sng" dirty="0">
                <a:solidFill>
                  <a:schemeClr val="bg1"/>
                </a:solidFill>
              </a:rPr>
              <a:t>Batavia Public Schools	</a:t>
            </a:r>
          </a:p>
        </p:txBody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</p:spPr>
        <p:txBody>
          <a:bodyPr lIns="91425" tIns="91425" rIns="91425" bIns="91425" anchor="t" anchorCtr="0">
            <a:normAutofit lnSpcReduction="10000"/>
          </a:bodyPr>
          <a:lstStyle/>
          <a:p>
            <a:pPr lvl="0" rtl="0">
              <a:spcBef>
                <a:spcPts val="0"/>
              </a:spcBef>
              <a:buNone/>
            </a:pPr>
            <a:endParaRPr lang="en" sz="1800" dirty="0" smtClean="0"/>
          </a:p>
          <a:p>
            <a:pPr lvl="0" rtl="0">
              <a:spcBef>
                <a:spcPts val="0"/>
              </a:spcBef>
              <a:buNone/>
            </a:pPr>
            <a:endParaRPr lang="en" sz="1800" dirty="0"/>
          </a:p>
          <a:p>
            <a:r>
              <a:rPr lang="en" sz="1800" dirty="0" smtClean="0"/>
              <a:t>Western </a:t>
            </a:r>
            <a:r>
              <a:rPr lang="en" sz="1800" dirty="0"/>
              <a:t>Suburb--Population 26,000</a:t>
            </a:r>
          </a:p>
          <a:p>
            <a:r>
              <a:rPr lang="en" sz="1800" dirty="0"/>
              <a:t>1 High School, 1 Middle School, 6 Elementary Schools</a:t>
            </a:r>
          </a:p>
          <a:p>
            <a:r>
              <a:rPr lang="en" sz="1800" dirty="0"/>
              <a:t>Over 400 staff members</a:t>
            </a:r>
          </a:p>
          <a:p>
            <a:r>
              <a:rPr lang="en" sz="1800" dirty="0"/>
              <a:t>This is our 3rd year in the coaching model</a:t>
            </a:r>
          </a:p>
          <a:p>
            <a:pPr lvl="0" rtl="0">
              <a:spcBef>
                <a:spcPts val="0"/>
              </a:spcBef>
              <a:buNone/>
            </a:pPr>
            <a:endParaRPr sz="1800" dirty="0"/>
          </a:p>
          <a:p>
            <a:pPr lvl="0" rtl="0">
              <a:spcBef>
                <a:spcPts val="0"/>
              </a:spcBef>
              <a:buNone/>
            </a:pPr>
            <a:endParaRPr sz="1800" dirty="0"/>
          </a:p>
          <a:p>
            <a:pPr marL="4057650" indent="-285750">
              <a:buClr>
                <a:schemeClr val="dk1"/>
              </a:buClr>
              <a:buSzPct val="100000"/>
            </a:pPr>
            <a:r>
              <a:rPr lang="en" sz="1800" dirty="0"/>
              <a:t>High School- 2 part time coaches</a:t>
            </a:r>
          </a:p>
          <a:p>
            <a:pPr marL="4057650" indent="-285750">
              <a:buClr>
                <a:schemeClr val="dk1"/>
              </a:buClr>
              <a:buSzPct val="100000"/>
            </a:pPr>
            <a:r>
              <a:rPr lang="en" sz="1800" dirty="0"/>
              <a:t>Middle School- 1 full time coach</a:t>
            </a:r>
          </a:p>
          <a:p>
            <a:pPr marL="4057650" indent="-285750">
              <a:buClr>
                <a:schemeClr val="dk1"/>
              </a:buClr>
              <a:buSzPct val="100000"/>
            </a:pPr>
            <a:r>
              <a:rPr lang="en" sz="1800" dirty="0"/>
              <a:t>Elementary Schools- 4 schools with full time coaches, 2 without coaches</a:t>
            </a:r>
          </a:p>
          <a:p>
            <a:pPr marL="3200400" lvl="0" indent="457200" rtl="0">
              <a:spcBef>
                <a:spcPts val="0"/>
              </a:spcBef>
              <a:buNone/>
            </a:pPr>
            <a:r>
              <a:rPr lang="en" sz="1800" dirty="0"/>
              <a:t> </a:t>
            </a:r>
          </a:p>
          <a:p>
            <a:pPr lvl="0" rtl="0">
              <a:spcBef>
                <a:spcPts val="0"/>
              </a:spcBef>
              <a:buNone/>
            </a:pPr>
            <a:endParaRPr sz="1800" dirty="0"/>
          </a:p>
          <a:p>
            <a:pPr lvl="0" rtl="0">
              <a:spcBef>
                <a:spcPts val="0"/>
              </a:spcBef>
              <a:buNone/>
            </a:pPr>
            <a:endParaRPr sz="1800" dirty="0"/>
          </a:p>
          <a:p>
            <a:pPr lvl="0" rtl="0">
              <a:spcBef>
                <a:spcPts val="0"/>
              </a:spcBef>
              <a:buNone/>
            </a:pPr>
            <a:endParaRPr sz="1800" dirty="0"/>
          </a:p>
          <a:p>
            <a:pPr>
              <a:spcBef>
                <a:spcPts val="0"/>
              </a:spcBef>
              <a:buNone/>
            </a:pPr>
            <a:endParaRPr dirty="0"/>
          </a:p>
        </p:txBody>
      </p:sp>
      <p:pic>
        <p:nvPicPr>
          <p:cNvPr id="35" name="Shape 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3002025"/>
            <a:ext cx="3126875" cy="1820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Shape 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97750" y="1200150"/>
            <a:ext cx="1389050" cy="1389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rmAutofit fontScale="90000"/>
          </a:bodyPr>
          <a:lstStyle/>
          <a:p>
            <a:pPr>
              <a:spcBef>
                <a:spcPts val="0"/>
              </a:spcBef>
              <a:buNone/>
            </a:pPr>
            <a:r>
              <a:rPr lang="en" sz="4000" dirty="0">
                <a:solidFill>
                  <a:schemeClr val="bg1"/>
                </a:solidFill>
              </a:rPr>
              <a:t>Difficulties</a:t>
            </a:r>
          </a:p>
        </p:txBody>
      </p:sp>
      <p:sp>
        <p:nvSpPr>
          <p:cNvPr id="195" name="Shape 195"/>
          <p:cNvSpPr txBox="1">
            <a:spLocks noGrp="1"/>
          </p:cNvSpPr>
          <p:nvPr>
            <p:ph sz="half" idx="1"/>
          </p:nvPr>
        </p:nvSpPr>
        <p:spPr>
          <a:xfrm>
            <a:off x="4652011" y="1783080"/>
            <a:ext cx="4233624" cy="2846071"/>
          </a:xfrm>
          <a:prstGeom prst="rect">
            <a:avLst/>
          </a:prstGeom>
        </p:spPr>
        <p:txBody>
          <a:bodyPr lIns="91425" tIns="91425" rIns="91425" bIns="91425" anchor="t" anchorCtr="0">
            <a:normAutofit fontScale="85000" lnSpcReduction="10000"/>
          </a:bodyPr>
          <a:lstStyle/>
          <a:p>
            <a:pPr>
              <a:lnSpc>
                <a:spcPct val="200000"/>
              </a:lnSpc>
            </a:pPr>
            <a:r>
              <a:rPr lang="en" sz="2400" dirty="0"/>
              <a:t>Class size</a:t>
            </a:r>
          </a:p>
          <a:p>
            <a:pPr>
              <a:lnSpc>
                <a:spcPct val="200000"/>
              </a:lnSpc>
            </a:pPr>
            <a:r>
              <a:rPr lang="en" sz="2400" dirty="0"/>
              <a:t>One more thing</a:t>
            </a:r>
          </a:p>
          <a:p>
            <a:pPr>
              <a:lnSpc>
                <a:spcPct val="200000"/>
              </a:lnSpc>
            </a:pPr>
            <a:r>
              <a:rPr lang="en" sz="2400" dirty="0"/>
              <a:t>Admin/peer--establishing trust</a:t>
            </a:r>
          </a:p>
          <a:p>
            <a:pPr>
              <a:lnSpc>
                <a:spcPct val="200000"/>
              </a:lnSpc>
            </a:pPr>
            <a:r>
              <a:rPr lang="en" sz="2400" dirty="0"/>
              <a:t>New and unknown</a:t>
            </a:r>
          </a:p>
          <a:p>
            <a:pPr>
              <a:spcBef>
                <a:spcPts val="0"/>
              </a:spcBef>
              <a:buNone/>
            </a:pPr>
            <a:endParaRPr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965" y="2332821"/>
            <a:ext cx="4150120" cy="1700868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rmAutofit fontScale="90000"/>
          </a:bodyPr>
          <a:lstStyle/>
          <a:p>
            <a:pPr>
              <a:spcBef>
                <a:spcPts val="0"/>
              </a:spcBef>
              <a:buNone/>
            </a:pPr>
            <a:r>
              <a:rPr lang="en" sz="4000" dirty="0">
                <a:solidFill>
                  <a:schemeClr val="bg1"/>
                </a:solidFill>
              </a:rPr>
              <a:t>Advantages</a:t>
            </a:r>
          </a:p>
        </p:txBody>
      </p:sp>
      <p:sp>
        <p:nvSpPr>
          <p:cNvPr id="201" name="Shape 201"/>
          <p:cNvSpPr txBox="1">
            <a:spLocks noGrp="1"/>
          </p:cNvSpPr>
          <p:nvPr>
            <p:ph sz="half" idx="1"/>
          </p:nvPr>
        </p:nvSpPr>
        <p:spPr>
          <a:xfrm>
            <a:off x="331471" y="1691640"/>
            <a:ext cx="4153614" cy="3143250"/>
          </a:xfrm>
          <a:prstGeom prst="rect">
            <a:avLst/>
          </a:prstGeom>
        </p:spPr>
        <p:txBody>
          <a:bodyPr lIns="91425" tIns="91425" rIns="91425" bIns="91425" anchor="t" anchorCtr="0">
            <a:normAutofit fontScale="77500" lnSpcReduction="20000"/>
          </a:bodyPr>
          <a:lstStyle/>
          <a:p>
            <a:pPr>
              <a:lnSpc>
                <a:spcPct val="150000"/>
              </a:lnSpc>
            </a:pPr>
            <a:r>
              <a:rPr lang="en" sz="2400" dirty="0"/>
              <a:t>Embedded Professional Learning</a:t>
            </a:r>
          </a:p>
          <a:p>
            <a:pPr>
              <a:lnSpc>
                <a:spcPct val="150000"/>
              </a:lnSpc>
            </a:pPr>
            <a:r>
              <a:rPr lang="en" sz="2400" dirty="0"/>
              <a:t>Personalized and differentiated</a:t>
            </a:r>
          </a:p>
          <a:p>
            <a:pPr>
              <a:lnSpc>
                <a:spcPct val="150000"/>
              </a:lnSpc>
            </a:pPr>
            <a:r>
              <a:rPr lang="en" sz="2400" dirty="0"/>
              <a:t>Non-evaluative</a:t>
            </a:r>
          </a:p>
          <a:p>
            <a:pPr>
              <a:lnSpc>
                <a:spcPct val="150000"/>
              </a:lnSpc>
            </a:pPr>
            <a:r>
              <a:rPr lang="en" sz="2400" dirty="0"/>
              <a:t>Time and support for teachers</a:t>
            </a:r>
          </a:p>
          <a:p>
            <a:pPr>
              <a:lnSpc>
                <a:spcPct val="150000"/>
              </a:lnSpc>
            </a:pPr>
            <a:r>
              <a:rPr lang="en" sz="2400" dirty="0"/>
              <a:t>Improved student learning</a:t>
            </a:r>
          </a:p>
          <a:p>
            <a:pPr lvl="0" rtl="0">
              <a:spcBef>
                <a:spcPts val="0"/>
              </a:spcBef>
              <a:buNone/>
            </a:pPr>
            <a:endParaRPr dirty="0"/>
          </a:p>
          <a:p>
            <a:pPr>
              <a:spcBef>
                <a:spcPts val="0"/>
              </a:spcBef>
              <a:buNone/>
            </a:pPr>
            <a:endParaRPr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6138" y="2238375"/>
            <a:ext cx="3619500" cy="1990725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 txBox="1">
            <a:spLocks noGrp="1"/>
          </p:cNvSpPr>
          <p:nvPr>
            <p:ph type="title" idx="4294967295"/>
          </p:nvPr>
        </p:nvSpPr>
        <p:spPr>
          <a:xfrm>
            <a:off x="278800" y="349338"/>
            <a:ext cx="8339137" cy="611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rmAutofit fontScale="90000"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000" dirty="0">
                <a:solidFill>
                  <a:schemeClr val="bg1"/>
                </a:solidFill>
                <a:latin typeface="Questrial"/>
                <a:ea typeface="Questrial"/>
                <a:cs typeface="Questrial"/>
                <a:sym typeface="Questrial"/>
              </a:rPr>
              <a:t>Primary Coaching Role (1190 Total Sessions)</a:t>
            </a:r>
          </a:p>
        </p:txBody>
      </p:sp>
      <p:sp>
        <p:nvSpPr>
          <p:cNvPr id="207" name="Shape 207"/>
          <p:cNvSpPr/>
          <p:nvPr/>
        </p:nvSpPr>
        <p:spPr>
          <a:xfrm>
            <a:off x="278800" y="1188720"/>
            <a:ext cx="8579450" cy="3829604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9050" cap="flat">
            <a:solidFill>
              <a:schemeClr val="accent1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rm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graphicFrame>
        <p:nvGraphicFramePr>
          <p:cNvPr id="208" name="Shape 208"/>
          <p:cNvGraphicFramePr/>
          <p:nvPr>
            <p:extLst>
              <p:ext uri="{D42A27DB-BD31-4B8C-83A1-F6EECF244321}">
                <p14:modId xmlns:p14="http://schemas.microsoft.com/office/powerpoint/2010/main" val="708326471"/>
              </p:ext>
            </p:extLst>
          </p:nvPr>
        </p:nvGraphicFramePr>
        <p:xfrm>
          <a:off x="452757" y="1435953"/>
          <a:ext cx="8268050" cy="3330799"/>
        </p:xfrm>
        <a:graphic>
          <a:graphicData uri="http://schemas.openxmlformats.org/drawingml/2006/table">
            <a:tbl>
              <a:tblPr>
                <a:noFill/>
                <a:tableStyleId>{3D56A1B1-8AC0-42CB-9A31-5DF225AED739}</a:tableStyleId>
              </a:tblPr>
              <a:tblGrid>
                <a:gridCol w="3065200"/>
                <a:gridCol w="1249450"/>
                <a:gridCol w="1288450"/>
                <a:gridCol w="1317800"/>
                <a:gridCol w="1347150"/>
              </a:tblGrid>
              <a:tr h="736762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600" b="1" dirty="0">
                          <a:latin typeface="+mn-lt"/>
                          <a:ea typeface="Questrial"/>
                          <a:cs typeface="Questrial"/>
                          <a:sym typeface="Questrial"/>
                        </a:rPr>
                        <a:t>Primary Coaching Role</a:t>
                      </a:r>
                    </a:p>
                  </a:txBody>
                  <a:tcPr marL="91425" marR="91425" marT="91425" marB="91425" anchor="ctr">
                    <a:lnL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b="1" dirty="0">
                          <a:latin typeface="+mn-lt"/>
                          <a:ea typeface="Questrial"/>
                          <a:cs typeface="Questrial"/>
                          <a:sym typeface="Questrial"/>
                        </a:rPr>
                        <a:t>Start-</a:t>
                      </a:r>
                    </a:p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b="1" dirty="0">
                          <a:latin typeface="+mn-lt"/>
                          <a:ea typeface="Questrial"/>
                          <a:cs typeface="Questrial"/>
                          <a:sym typeface="Questrial"/>
                        </a:rPr>
                        <a:t>Oct. 15</a:t>
                      </a:r>
                    </a:p>
                  </a:txBody>
                  <a:tcPr marL="91425" marR="91425" marT="91425" marB="91425" anchor="ctr">
                    <a:lnL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b="1" dirty="0">
                          <a:latin typeface="+mn-lt"/>
                          <a:ea typeface="Questrial"/>
                          <a:cs typeface="Questrial"/>
                          <a:sym typeface="Questrial"/>
                        </a:rPr>
                        <a:t>Oct. 16-</a:t>
                      </a:r>
                    </a:p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b="1" dirty="0">
                          <a:latin typeface="+mn-lt"/>
                          <a:ea typeface="Questrial"/>
                          <a:cs typeface="Questrial"/>
                          <a:sym typeface="Questrial"/>
                        </a:rPr>
                        <a:t>Jan. 15</a:t>
                      </a:r>
                    </a:p>
                  </a:txBody>
                  <a:tcPr marL="91425" marR="91425" marT="91425" marB="91425" anchor="ctr">
                    <a:lnL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b="1" dirty="0">
                          <a:latin typeface="+mn-lt"/>
                          <a:ea typeface="Questrial"/>
                          <a:cs typeface="Questrial"/>
                          <a:sym typeface="Questrial"/>
                        </a:rPr>
                        <a:t>Jan. 16-</a:t>
                      </a:r>
                    </a:p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b="1" dirty="0">
                          <a:latin typeface="+mn-lt"/>
                          <a:ea typeface="Questrial"/>
                          <a:cs typeface="Questrial"/>
                          <a:sym typeface="Questrial"/>
                        </a:rPr>
                        <a:t>Apr. 15</a:t>
                      </a:r>
                    </a:p>
                  </a:txBody>
                  <a:tcPr marL="91425" marR="91425" marT="91425" marB="91425" anchor="ctr">
                    <a:lnL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800" b="1" dirty="0">
                          <a:latin typeface="+mn-lt"/>
                          <a:ea typeface="Questrial"/>
                          <a:cs typeface="Questrial"/>
                          <a:sym typeface="Questrial"/>
                        </a:rPr>
                        <a:t>Total</a:t>
                      </a:r>
                      <a:r>
                        <a:rPr lang="en" b="1" dirty="0">
                          <a:latin typeface="+mn-lt"/>
                          <a:ea typeface="Questrial"/>
                          <a:cs typeface="Questrial"/>
                          <a:sym typeface="Questrial"/>
                        </a:rPr>
                        <a:t> </a:t>
                      </a:r>
                    </a:p>
                  </a:txBody>
                  <a:tcPr marL="91425" marR="91425" marT="91425" marB="91425" anchor="ctr">
                    <a:lnL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30643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b="1" dirty="0">
                          <a:latin typeface="+mn-lt"/>
                          <a:ea typeface="Questrial"/>
                          <a:cs typeface="Questrial"/>
                          <a:sym typeface="Questrial"/>
                        </a:rPr>
                        <a:t>Data Coach</a:t>
                      </a:r>
                    </a:p>
                  </a:txBody>
                  <a:tcPr marL="91425" marR="91425" marT="91425" marB="91425" anchor="ctr">
                    <a:lnL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b="1">
                          <a:latin typeface="+mn-lt"/>
                          <a:ea typeface="Questrial"/>
                          <a:cs typeface="Questrial"/>
                          <a:sym typeface="Questrial"/>
                        </a:rPr>
                        <a:t>24</a:t>
                      </a:r>
                    </a:p>
                  </a:txBody>
                  <a:tcPr marL="91425" marR="91425" marT="91425" marB="91425" anchor="ctr">
                    <a:lnL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b="1">
                          <a:latin typeface="+mn-lt"/>
                          <a:ea typeface="Questrial"/>
                          <a:cs typeface="Questrial"/>
                          <a:sym typeface="Questrial"/>
                        </a:rPr>
                        <a:t>29</a:t>
                      </a:r>
                    </a:p>
                  </a:txBody>
                  <a:tcPr marL="91425" marR="91425" marT="91425" marB="91425" anchor="ctr">
                    <a:lnL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b="1" dirty="0">
                          <a:latin typeface="+mn-lt"/>
                          <a:ea typeface="Questrial"/>
                          <a:cs typeface="Questrial"/>
                          <a:sym typeface="Questrial"/>
                        </a:rPr>
                        <a:t>27</a:t>
                      </a:r>
                    </a:p>
                  </a:txBody>
                  <a:tcPr marL="91425" marR="91425" marT="91425" marB="91425" anchor="ctr">
                    <a:lnL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b="1" dirty="0">
                          <a:latin typeface="+mn-lt"/>
                          <a:ea typeface="Questrial"/>
                          <a:cs typeface="Questrial"/>
                          <a:sym typeface="Questrial"/>
                        </a:rPr>
                        <a:t>80</a:t>
                      </a:r>
                    </a:p>
                  </a:txBody>
                  <a:tcPr marL="91425" marR="91425" marT="91425" marB="91425" anchor="ctr">
                    <a:lnL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66309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b="1" dirty="0">
                          <a:latin typeface="+mn-lt"/>
                          <a:ea typeface="Questrial"/>
                          <a:cs typeface="Questrial"/>
                          <a:sym typeface="Questrial"/>
                        </a:rPr>
                        <a:t>Instructional Specialist</a:t>
                      </a:r>
                    </a:p>
                  </a:txBody>
                  <a:tcPr marL="91425" marR="91425" marT="91425" marB="91425" anchor="ctr">
                    <a:lnL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b="1">
                          <a:latin typeface="+mn-lt"/>
                          <a:ea typeface="Questrial"/>
                          <a:cs typeface="Questrial"/>
                          <a:sym typeface="Questrial"/>
                        </a:rPr>
                        <a:t>185</a:t>
                      </a:r>
                    </a:p>
                  </a:txBody>
                  <a:tcPr marL="91425" marR="91425" marT="91425" marB="91425" anchor="ctr">
                    <a:lnL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b="1">
                          <a:latin typeface="+mn-lt"/>
                          <a:ea typeface="Questrial"/>
                          <a:cs typeface="Questrial"/>
                          <a:sym typeface="Questrial"/>
                        </a:rPr>
                        <a:t>361</a:t>
                      </a:r>
                    </a:p>
                  </a:txBody>
                  <a:tcPr marL="91425" marR="91425" marT="91425" marB="91425" anchor="ctr">
                    <a:lnL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b="1" dirty="0">
                          <a:latin typeface="+mn-lt"/>
                          <a:ea typeface="Questrial"/>
                          <a:cs typeface="Questrial"/>
                          <a:sym typeface="Questrial"/>
                        </a:rPr>
                        <a:t>378</a:t>
                      </a:r>
                    </a:p>
                  </a:txBody>
                  <a:tcPr marL="91425" marR="91425" marT="91425" marB="91425" anchor="ctr">
                    <a:lnL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b="1" dirty="0">
                          <a:latin typeface="+mn-lt"/>
                          <a:ea typeface="Questrial"/>
                          <a:cs typeface="Questrial"/>
                          <a:sym typeface="Questrial"/>
                        </a:rPr>
                        <a:t>924</a:t>
                      </a:r>
                    </a:p>
                  </a:txBody>
                  <a:tcPr marL="91425" marR="91425" marT="91425" marB="91425" anchor="ctr">
                    <a:lnL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30643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b="1">
                          <a:latin typeface="+mn-lt"/>
                          <a:ea typeface="Questrial"/>
                          <a:cs typeface="Questrial"/>
                          <a:sym typeface="Questrial"/>
                        </a:rPr>
                        <a:t>Learning Facilitator</a:t>
                      </a:r>
                    </a:p>
                  </a:txBody>
                  <a:tcPr marL="91425" marR="91425" marT="91425" marB="91425" anchor="ctr">
                    <a:lnL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b="1">
                          <a:latin typeface="+mn-lt"/>
                          <a:ea typeface="Questrial"/>
                          <a:cs typeface="Questrial"/>
                          <a:sym typeface="Questrial"/>
                        </a:rPr>
                        <a:t>17</a:t>
                      </a:r>
                    </a:p>
                  </a:txBody>
                  <a:tcPr marL="91425" marR="91425" marT="91425" marB="91425" anchor="ctr">
                    <a:lnL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b="1">
                          <a:latin typeface="+mn-lt"/>
                          <a:ea typeface="Questrial"/>
                          <a:cs typeface="Questrial"/>
                          <a:sym typeface="Questrial"/>
                        </a:rPr>
                        <a:t>55</a:t>
                      </a:r>
                    </a:p>
                  </a:txBody>
                  <a:tcPr marL="91425" marR="91425" marT="91425" marB="91425" anchor="ctr">
                    <a:lnL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b="1">
                          <a:latin typeface="+mn-lt"/>
                          <a:ea typeface="Questrial"/>
                          <a:cs typeface="Questrial"/>
                          <a:sym typeface="Questrial"/>
                        </a:rPr>
                        <a:t>75</a:t>
                      </a:r>
                    </a:p>
                  </a:txBody>
                  <a:tcPr marL="91425" marR="91425" marT="91425" marB="91425" anchor="ctr">
                    <a:lnL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b="1" dirty="0">
                          <a:latin typeface="+mn-lt"/>
                          <a:ea typeface="Questrial"/>
                          <a:cs typeface="Questrial"/>
                          <a:sym typeface="Questrial"/>
                        </a:rPr>
                        <a:t>147</a:t>
                      </a:r>
                    </a:p>
                  </a:txBody>
                  <a:tcPr marL="91425" marR="91425" marT="91425" marB="91425" anchor="ctr">
                    <a:lnL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35799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b="1" dirty="0">
                          <a:latin typeface="+mn-lt"/>
                          <a:ea typeface="Questrial"/>
                          <a:cs typeface="Questrial"/>
                          <a:sym typeface="Questrial"/>
                        </a:rPr>
                        <a:t>Other</a:t>
                      </a:r>
                    </a:p>
                  </a:txBody>
                  <a:tcPr marL="91425" marR="91425" marT="91425" marB="91425" anchor="ctr">
                    <a:lnL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b="1">
                          <a:latin typeface="+mn-lt"/>
                          <a:ea typeface="Questrial"/>
                          <a:cs typeface="Questrial"/>
                          <a:sym typeface="Questrial"/>
                        </a:rPr>
                        <a:t>9</a:t>
                      </a:r>
                    </a:p>
                  </a:txBody>
                  <a:tcPr marL="91425" marR="91425" marT="91425" marB="91425" anchor="ctr">
                    <a:lnL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b="1">
                          <a:latin typeface="+mn-lt"/>
                          <a:ea typeface="Questrial"/>
                          <a:cs typeface="Questrial"/>
                          <a:sym typeface="Questrial"/>
                        </a:rPr>
                        <a:t>17</a:t>
                      </a:r>
                    </a:p>
                  </a:txBody>
                  <a:tcPr marL="91425" marR="91425" marT="91425" marB="91425" anchor="ctr">
                    <a:lnL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b="1" dirty="0">
                          <a:latin typeface="+mn-lt"/>
                          <a:ea typeface="Questrial"/>
                          <a:cs typeface="Questrial"/>
                          <a:sym typeface="Questrial"/>
                        </a:rPr>
                        <a:t>13</a:t>
                      </a:r>
                    </a:p>
                  </a:txBody>
                  <a:tcPr marL="91425" marR="91425" marT="91425" marB="91425" anchor="ctr">
                    <a:lnL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b="1" dirty="0">
                          <a:latin typeface="+mn-lt"/>
                          <a:ea typeface="Questrial"/>
                          <a:cs typeface="Questrial"/>
                          <a:sym typeface="Questrial"/>
                        </a:rPr>
                        <a:t>39</a:t>
                      </a:r>
                    </a:p>
                  </a:txBody>
                  <a:tcPr marL="91425" marR="91425" marT="91425" marB="91425" anchor="ctr">
                    <a:lnL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30643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600" b="1" dirty="0">
                          <a:latin typeface="+mn-lt"/>
                          <a:ea typeface="Questrial"/>
                          <a:cs typeface="Questrial"/>
                          <a:sym typeface="Questrial"/>
                        </a:rPr>
                        <a:t>Grand Total</a:t>
                      </a:r>
                    </a:p>
                  </a:txBody>
                  <a:tcPr marL="91425" marR="91425" marT="91425" marB="91425" anchor="ctr">
                    <a:lnL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" b="1" dirty="0">
                          <a:latin typeface="+mn-lt"/>
                          <a:ea typeface="Questrial"/>
                          <a:cs typeface="Questrial"/>
                          <a:sym typeface="Questrial"/>
                        </a:rPr>
                        <a:t>235</a:t>
                      </a:r>
                    </a:p>
                  </a:txBody>
                  <a:tcPr marL="91425" marR="91425" marT="91425" marB="91425" anchor="ctr">
                    <a:lnL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b="1" dirty="0">
                          <a:latin typeface="+mn-lt"/>
                          <a:ea typeface="Questrial"/>
                          <a:cs typeface="Questrial"/>
                          <a:sym typeface="Questrial"/>
                        </a:rPr>
                        <a:t>462</a:t>
                      </a:r>
                    </a:p>
                  </a:txBody>
                  <a:tcPr marL="91425" marR="91425" marT="91425" marB="91425" anchor="ctr">
                    <a:lnL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b="1" dirty="0">
                          <a:latin typeface="+mn-lt"/>
                          <a:ea typeface="Questrial"/>
                          <a:cs typeface="Questrial"/>
                          <a:sym typeface="Questrial"/>
                        </a:rPr>
                        <a:t>493</a:t>
                      </a:r>
                    </a:p>
                  </a:txBody>
                  <a:tcPr marL="91425" marR="91425" marT="91425" marB="91425" anchor="ctr">
                    <a:lnL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600" b="1" dirty="0">
                          <a:solidFill>
                            <a:schemeClr val="bg1"/>
                          </a:solidFill>
                          <a:latin typeface="+mn-lt"/>
                          <a:ea typeface="Questrial"/>
                          <a:cs typeface="Questrial"/>
                          <a:sym typeface="Questrial"/>
                        </a:rPr>
                        <a:t>1190</a:t>
                      </a:r>
                    </a:p>
                  </a:txBody>
                  <a:tcPr marL="91425" marR="91425" marT="91425" marB="91425" anchor="ctr">
                    <a:lnL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216" y="1574800"/>
            <a:ext cx="7729144" cy="2008236"/>
          </a:xfrm>
        </p:spPr>
        <p:txBody>
          <a:bodyPr/>
          <a:lstStyle/>
          <a:p>
            <a:pPr algn="ctr"/>
            <a:r>
              <a:rPr lang="en" sz="4400" dirty="0">
                <a:solidFill>
                  <a:schemeClr val="bg1"/>
                </a:solidFill>
              </a:rPr>
              <a:t>What Was the Staff Saying in </a:t>
            </a:r>
            <a:r>
              <a:rPr lang="en" sz="4400" dirty="0" smtClean="0">
                <a:solidFill>
                  <a:schemeClr val="bg1"/>
                </a:solidFill>
              </a:rPr>
              <a:t>January 2014?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7974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/>
          <p:nvPr/>
        </p:nvSpPr>
        <p:spPr>
          <a:xfrm rot="-726109">
            <a:off x="180198" y="280050"/>
            <a:ext cx="2886242" cy="2024993"/>
          </a:xfrm>
          <a:prstGeom prst="wedgeRoundRectCallout">
            <a:avLst>
              <a:gd name="adj1" fmla="val 24771"/>
              <a:gd name="adj2" fmla="val 64606"/>
              <a:gd name="adj3" fmla="val 0"/>
            </a:avLst>
          </a:prstGeom>
          <a:solidFill>
            <a:srgbClr val="D9EAD3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rm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dirty="0">
                <a:latin typeface="Questrial"/>
                <a:ea typeface="Questrial"/>
                <a:cs typeface="Questrial"/>
                <a:sym typeface="Questrial"/>
              </a:rPr>
              <a:t>We have been more able and open to collaborating and meeting together as teams--we've been doing this more purposefully so the new initiatives have continued to grow rather than get stopped due to a lack of (time, plan, materials, etc).</a:t>
            </a:r>
          </a:p>
        </p:txBody>
      </p:sp>
      <p:sp>
        <p:nvSpPr>
          <p:cNvPr id="215" name="Shape 215"/>
          <p:cNvSpPr/>
          <p:nvPr/>
        </p:nvSpPr>
        <p:spPr>
          <a:xfrm rot="344">
            <a:off x="3246731" y="650461"/>
            <a:ext cx="2994000" cy="1845000"/>
          </a:xfrm>
          <a:prstGeom prst="wedgeRoundRectCallout">
            <a:avLst>
              <a:gd name="adj1" fmla="val -20833"/>
              <a:gd name="adj2" fmla="val 62500"/>
              <a:gd name="adj3" fmla="val 0"/>
            </a:avLst>
          </a:prstGeom>
          <a:solidFill>
            <a:srgbClr val="FFF2CC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rm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latin typeface="Questrial"/>
                <a:ea typeface="Questrial"/>
                <a:cs typeface="Questrial"/>
                <a:sym typeface="Questrial"/>
              </a:rPr>
              <a:t>I think that when the teacher improves the students naturally improve as well. I am seeing much higher scores on pre-assessments and formative/summative assessments since the coaching has occurred.</a:t>
            </a:r>
          </a:p>
        </p:txBody>
      </p:sp>
      <p:sp>
        <p:nvSpPr>
          <p:cNvPr id="216" name="Shape 216"/>
          <p:cNvSpPr/>
          <p:nvPr/>
        </p:nvSpPr>
        <p:spPr>
          <a:xfrm rot="761781">
            <a:off x="6252033" y="289350"/>
            <a:ext cx="2859622" cy="2036758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rgbClr val="CFE2F3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rmAutofit fontScale="92500" lnSpcReduction="20000"/>
          </a:bodyPr>
          <a:lstStyle/>
          <a:p>
            <a:pPr lvl="0" rtl="0">
              <a:spcBef>
                <a:spcPts val="0"/>
              </a:spcBef>
              <a:buNone/>
            </a:pPr>
            <a:endParaRPr sz="1000" dirty="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lvl="0" algn="ctr" rtl="0">
              <a:spcBef>
                <a:spcPts val="0"/>
              </a:spcBef>
              <a:buNone/>
            </a:pPr>
            <a:r>
              <a:rPr lang="en" b="1" dirty="0">
                <a:latin typeface="Questrial"/>
                <a:ea typeface="Questrial"/>
                <a:cs typeface="Questrial"/>
                <a:sym typeface="Questrial"/>
              </a:rPr>
              <a:t>I</a:t>
            </a:r>
            <a:r>
              <a:rPr lang="en" dirty="0">
                <a:latin typeface="Questrial"/>
                <a:ea typeface="Questrial"/>
                <a:cs typeface="Questrial"/>
                <a:sym typeface="Questrial"/>
              </a:rPr>
              <a:t>t was the first time I had done differentiation for an entire lesson, and my students assessments proved that the differentiation was beneficial to them.</a:t>
            </a:r>
          </a:p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217" name="Shape 217"/>
          <p:cNvSpPr/>
          <p:nvPr/>
        </p:nvSpPr>
        <p:spPr>
          <a:xfrm rot="-1097">
            <a:off x="2964079" y="2839432"/>
            <a:ext cx="2819700" cy="1660499"/>
          </a:xfrm>
          <a:prstGeom prst="wedgeRoundRectCallout">
            <a:avLst>
              <a:gd name="adj1" fmla="val -20833"/>
              <a:gd name="adj2" fmla="val 62500"/>
              <a:gd name="adj3" fmla="val 0"/>
            </a:avLst>
          </a:prstGeom>
          <a:solidFill>
            <a:srgbClr val="D9D2E9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rm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500" dirty="0">
                <a:latin typeface="Questrial"/>
                <a:ea typeface="Questrial"/>
                <a:cs typeface="Questrial"/>
                <a:sym typeface="Questrial"/>
              </a:rPr>
              <a:t>Students are receiving much more targeted instruction in a small group setting - I am also better able to plan for their needs while maintaining a vision of the big picture.</a:t>
            </a:r>
          </a:p>
        </p:txBody>
      </p:sp>
      <p:sp>
        <p:nvSpPr>
          <p:cNvPr id="218" name="Shape 218"/>
          <p:cNvSpPr/>
          <p:nvPr/>
        </p:nvSpPr>
        <p:spPr>
          <a:xfrm rot="899854">
            <a:off x="5994044" y="2491382"/>
            <a:ext cx="3096475" cy="2030602"/>
          </a:xfrm>
          <a:prstGeom prst="cloudCallout">
            <a:avLst>
              <a:gd name="adj1" fmla="val -20833"/>
              <a:gd name="adj2" fmla="val 62500"/>
            </a:avLst>
          </a:prstGeom>
          <a:solidFill>
            <a:srgbClr val="FCE5CD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rmAutofit fontScale="85000" lnSpcReduction="10000"/>
          </a:bodyPr>
          <a:lstStyle/>
          <a:p>
            <a:pPr lvl="0" rtl="0">
              <a:spcBef>
                <a:spcPts val="0"/>
              </a:spcBef>
              <a:buNone/>
            </a:pPr>
            <a:endParaRPr sz="1000" dirty="0">
              <a:solidFill>
                <a:srgbClr val="99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lvl="0" rtl="0">
              <a:spcBef>
                <a:spcPts val="0"/>
              </a:spcBef>
              <a:buNone/>
            </a:pPr>
            <a:endParaRPr sz="1200" b="1" dirty="0">
              <a:latin typeface="Comfortaa"/>
              <a:ea typeface="Comfortaa"/>
              <a:cs typeface="Comfortaa"/>
              <a:sym typeface="Comfortaa"/>
            </a:endParaRPr>
          </a:p>
          <a:p>
            <a:pPr lvl="0" algn="ctr" rtl="0">
              <a:spcBef>
                <a:spcPts val="0"/>
              </a:spcBef>
              <a:buNone/>
            </a:pPr>
            <a:r>
              <a:rPr lang="en" dirty="0">
                <a:latin typeface="Questrial"/>
                <a:ea typeface="Questrial"/>
                <a:cs typeface="Questrial"/>
                <a:sym typeface="Questrial"/>
              </a:rPr>
              <a:t>We have been able to better identify students that are struggling and have done so in a more timely fashion than in years past.</a:t>
            </a:r>
          </a:p>
          <a:p>
            <a:pPr lvl="0" rtl="0">
              <a:spcBef>
                <a:spcPts val="0"/>
              </a:spcBef>
              <a:buNone/>
            </a:pPr>
            <a:endParaRPr sz="900" dirty="0">
              <a:solidFill>
                <a:srgbClr val="99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219" name="Shape 219"/>
          <p:cNvSpPr/>
          <p:nvPr/>
        </p:nvSpPr>
        <p:spPr>
          <a:xfrm rot="-593713">
            <a:off x="123634" y="2855747"/>
            <a:ext cx="2702401" cy="1672825"/>
          </a:xfrm>
          <a:prstGeom prst="wedgeEllipseCallout">
            <a:avLst>
              <a:gd name="adj1" fmla="val 59585"/>
              <a:gd name="adj2" fmla="val -29963"/>
            </a:avLst>
          </a:prstGeom>
          <a:solidFill>
            <a:srgbClr val="EAD1DC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rmAutofit fontScale="85000" lnSpcReduction="20000"/>
          </a:bodyPr>
          <a:lstStyle/>
          <a:p>
            <a:pPr lvl="0" rtl="0">
              <a:spcBef>
                <a:spcPts val="0"/>
              </a:spcBef>
              <a:buNone/>
            </a:pPr>
            <a:endParaRPr sz="1000">
              <a:solidFill>
                <a:srgbClr val="99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lvl="0" algn="ctr" rtl="0">
              <a:spcBef>
                <a:spcPts val="0"/>
              </a:spcBef>
              <a:buNone/>
            </a:pPr>
            <a:r>
              <a:rPr lang="en" sz="1600">
                <a:latin typeface="Questrial"/>
                <a:ea typeface="Questrial"/>
                <a:cs typeface="Questrial"/>
                <a:sym typeface="Questrial"/>
              </a:rPr>
              <a:t>Allowed material to be achieved by all students despite varied learning learning abilities.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216" y="1574800"/>
            <a:ext cx="7729144" cy="2008236"/>
          </a:xfrm>
        </p:spPr>
        <p:txBody>
          <a:bodyPr/>
          <a:lstStyle/>
          <a:p>
            <a:pPr algn="ctr"/>
            <a:r>
              <a:rPr lang="en" sz="4400" dirty="0">
                <a:solidFill>
                  <a:schemeClr val="bg1"/>
                </a:solidFill>
              </a:rPr>
              <a:t>What Was the Staff Saying in </a:t>
            </a:r>
            <a:r>
              <a:rPr lang="en" sz="4400" dirty="0" smtClean="0">
                <a:solidFill>
                  <a:schemeClr val="bg1"/>
                </a:solidFill>
              </a:rPr>
              <a:t>April 2014?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38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/>
          <p:nvPr/>
        </p:nvSpPr>
        <p:spPr>
          <a:xfrm rot="185890">
            <a:off x="5847783" y="2840608"/>
            <a:ext cx="3374832" cy="2239482"/>
          </a:xfrm>
          <a:prstGeom prst="wedgeEllipseCallout">
            <a:avLst>
              <a:gd name="adj1" fmla="val -33786"/>
              <a:gd name="adj2" fmla="val -52546"/>
            </a:avLst>
          </a:prstGeom>
          <a:solidFill>
            <a:srgbClr val="D0E0E3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rmAutofit fontScale="92500" lnSpcReduction="10000"/>
          </a:bodyPr>
          <a:lstStyle/>
          <a:p>
            <a:pPr lvl="0" rtl="0">
              <a:spcBef>
                <a:spcPts val="0"/>
              </a:spcBef>
              <a:buNone/>
            </a:pPr>
            <a:endParaRPr sz="10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lvl="0" algn="ctr" rtl="0">
              <a:spcBef>
                <a:spcPts val="0"/>
              </a:spcBef>
              <a:buNone/>
            </a:pPr>
            <a:r>
              <a:rPr lang="en">
                <a:latin typeface="Questrial"/>
                <a:ea typeface="Questrial"/>
                <a:cs typeface="Questrial"/>
                <a:sym typeface="Questrial"/>
              </a:rPr>
              <a:t>The Coach has had a very positive impact. She has served as an instructional model, helped me improve my planning and refocused my instruction on key aspects of the common core.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26" name="Shape 226"/>
          <p:cNvSpPr/>
          <p:nvPr/>
        </p:nvSpPr>
        <p:spPr>
          <a:xfrm>
            <a:off x="2641700" y="2574450"/>
            <a:ext cx="3474900" cy="2388899"/>
          </a:xfrm>
          <a:prstGeom prst="wedgeRoundRectCallout">
            <a:avLst>
              <a:gd name="adj1" fmla="val -20757"/>
              <a:gd name="adj2" fmla="val -57886"/>
              <a:gd name="adj3" fmla="val 0"/>
            </a:avLst>
          </a:prstGeom>
          <a:solidFill>
            <a:srgbClr val="D9EAD3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rm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latin typeface="Questrial"/>
                <a:ea typeface="Questrial"/>
                <a:cs typeface="Questrial"/>
                <a:sym typeface="Questrial"/>
              </a:rPr>
              <a:t>I learned planning techniques including focusing on several skills, using common core standards, I definitely improved my questioning technique, introduced close reading, used and made short formative assessments that helped with assessing learning, and helped to see &amp; hear myself as a teacher which was an eye-opening experience.</a:t>
            </a:r>
          </a:p>
        </p:txBody>
      </p:sp>
      <p:sp>
        <p:nvSpPr>
          <p:cNvPr id="227" name="Shape 227"/>
          <p:cNvSpPr/>
          <p:nvPr/>
        </p:nvSpPr>
        <p:spPr>
          <a:xfrm rot="366">
            <a:off x="2964774" y="632524"/>
            <a:ext cx="2814299" cy="1699800"/>
          </a:xfrm>
          <a:prstGeom prst="wedgeRoundRectCallout">
            <a:avLst>
              <a:gd name="adj1" fmla="val 62968"/>
              <a:gd name="adj2" fmla="val 51152"/>
              <a:gd name="adj3" fmla="val 0"/>
            </a:avLst>
          </a:prstGeom>
          <a:solidFill>
            <a:srgbClr val="EAD1DC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rm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500">
                <a:latin typeface="Questrial"/>
                <a:ea typeface="Questrial"/>
                <a:cs typeface="Questrial"/>
                <a:sym typeface="Questrial"/>
              </a:rPr>
              <a:t>We are able to see areas of need with our current model for math instruction. This has been instrumental when looking at interventions and student need.</a:t>
            </a:r>
          </a:p>
        </p:txBody>
      </p:sp>
      <p:sp>
        <p:nvSpPr>
          <p:cNvPr id="228" name="Shape 228"/>
          <p:cNvSpPr/>
          <p:nvPr/>
        </p:nvSpPr>
        <p:spPr>
          <a:xfrm rot="-727107">
            <a:off x="100440" y="2663723"/>
            <a:ext cx="2430768" cy="2071362"/>
          </a:xfrm>
          <a:prstGeom prst="wedgeRoundRectCallout">
            <a:avLst>
              <a:gd name="adj1" fmla="val 59033"/>
              <a:gd name="adj2" fmla="val -50694"/>
              <a:gd name="adj3" fmla="val 0"/>
            </a:avLst>
          </a:prstGeom>
          <a:solidFill>
            <a:srgbClr val="FCE5CD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rm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dirty="0">
                <a:latin typeface="Questrial"/>
                <a:ea typeface="Questrial"/>
                <a:cs typeface="Questrial"/>
                <a:sym typeface="Questrial"/>
              </a:rPr>
              <a:t>My students are now receiving a more comprehensive curriculum in a  structured setting. With the adaptations I plan to make to this curriculum I will be able to help my students further succeed in writing.</a:t>
            </a:r>
          </a:p>
        </p:txBody>
      </p:sp>
      <p:sp>
        <p:nvSpPr>
          <p:cNvPr id="229" name="Shape 229"/>
          <p:cNvSpPr/>
          <p:nvPr/>
        </p:nvSpPr>
        <p:spPr>
          <a:xfrm rot="761589">
            <a:off x="5810616" y="511223"/>
            <a:ext cx="3380517" cy="2237202"/>
          </a:xfrm>
          <a:prstGeom prst="wedgeEllipseCallout">
            <a:avLst>
              <a:gd name="adj1" fmla="val -29064"/>
              <a:gd name="adj2" fmla="val 53308"/>
            </a:avLst>
          </a:prstGeom>
          <a:solidFill>
            <a:srgbClr val="D9D2E9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rmAutofit fontScale="92500" lnSpcReduction="10000"/>
          </a:bodyPr>
          <a:lstStyle/>
          <a:p>
            <a:pPr lvl="0" rtl="0">
              <a:spcBef>
                <a:spcPts val="0"/>
              </a:spcBef>
              <a:buNone/>
            </a:pPr>
            <a:endParaRPr sz="10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lvl="0" algn="ctr" rtl="0">
              <a:spcBef>
                <a:spcPts val="0"/>
              </a:spcBef>
              <a:buNone/>
            </a:pPr>
            <a:r>
              <a:rPr lang="en">
                <a:latin typeface="Questrial"/>
                <a:ea typeface="Questrial"/>
                <a:cs typeface="Questrial"/>
                <a:sym typeface="Questrial"/>
              </a:rPr>
              <a:t>We've had an amazing year working together and have seen tremendous  student growth. The team approach to teaching works well with us and the flexibility of service has been wonderful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30" name="Shape 230"/>
          <p:cNvSpPr/>
          <p:nvPr/>
        </p:nvSpPr>
        <p:spPr>
          <a:xfrm rot="-461927">
            <a:off x="166858" y="530436"/>
            <a:ext cx="2682782" cy="1514796"/>
          </a:xfrm>
          <a:prstGeom prst="wedgeRoundRectCallout">
            <a:avLst>
              <a:gd name="adj1" fmla="val -20833"/>
              <a:gd name="adj2" fmla="val 62500"/>
              <a:gd name="adj3" fmla="val 0"/>
            </a:avLst>
          </a:prstGeom>
          <a:solidFill>
            <a:srgbClr val="FFF2CC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rmAutofit lnSpcReduction="10000"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500" dirty="0">
                <a:latin typeface="Questrial"/>
                <a:ea typeface="Questrial"/>
                <a:cs typeface="Questrial"/>
                <a:sym typeface="Questrial"/>
              </a:rPr>
              <a:t>The Coach has opened my eyes to the different ways I can differentiate lessons and text in my class. This has been extremely helpful and encouraging.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 txBox="1">
            <a:spLocks noGrp="1"/>
          </p:cNvSpPr>
          <p:nvPr>
            <p:ph type="title"/>
          </p:nvPr>
        </p:nvSpPr>
        <p:spPr>
          <a:xfrm>
            <a:off x="457200" y="49172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 sz="4000" dirty="0">
                <a:solidFill>
                  <a:schemeClr val="bg1"/>
                </a:solidFill>
              </a:rPr>
              <a:t>Resources</a:t>
            </a:r>
          </a:p>
        </p:txBody>
      </p:sp>
      <p:sp>
        <p:nvSpPr>
          <p:cNvPr id="241" name="Shape 241"/>
          <p:cNvSpPr txBox="1">
            <a:spLocks noGrp="1"/>
          </p:cNvSpPr>
          <p:nvPr>
            <p:ph type="body" idx="1"/>
          </p:nvPr>
        </p:nvSpPr>
        <p:spPr>
          <a:xfrm>
            <a:off x="457200" y="1783080"/>
            <a:ext cx="8229600" cy="314275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marL="323850" indent="-285750">
              <a:lnSpc>
                <a:spcPct val="150000"/>
              </a:lnSpc>
              <a:buClr>
                <a:schemeClr val="dk1"/>
              </a:buClr>
              <a:buSzPct val="100000"/>
            </a:pPr>
            <a:r>
              <a:rPr lang="en" sz="1800" dirty="0">
                <a:solidFill>
                  <a:schemeClr val="tx1"/>
                </a:solidFill>
              </a:rPr>
              <a:t>Post-coaching Feedback</a:t>
            </a:r>
          </a:p>
          <a:p>
            <a:pPr marL="323850" indent="-285750">
              <a:lnSpc>
                <a:spcPct val="150000"/>
              </a:lnSpc>
              <a:buClr>
                <a:schemeClr val="dk1"/>
              </a:buClr>
              <a:buSzPct val="100000"/>
            </a:pPr>
            <a:r>
              <a:rPr lang="en" sz="1800" dirty="0">
                <a:solidFill>
                  <a:schemeClr val="tx1"/>
                </a:solidFill>
              </a:rPr>
              <a:t>Daily Coaching Log</a:t>
            </a:r>
          </a:p>
          <a:p>
            <a:pPr marL="323850" indent="-285750">
              <a:lnSpc>
                <a:spcPct val="150000"/>
              </a:lnSpc>
              <a:buClr>
                <a:schemeClr val="dk1"/>
              </a:buClr>
              <a:buSzPct val="100000"/>
            </a:pPr>
            <a:r>
              <a:rPr lang="en" sz="1800" dirty="0">
                <a:solidFill>
                  <a:schemeClr val="tx1"/>
                </a:solidFill>
              </a:rPr>
              <a:t>Partnership Plans</a:t>
            </a:r>
          </a:p>
          <a:p>
            <a:pPr marL="323850" indent="-285750">
              <a:lnSpc>
                <a:spcPct val="150000"/>
              </a:lnSpc>
              <a:buClr>
                <a:schemeClr val="dk1"/>
              </a:buClr>
              <a:buSzPct val="100000"/>
            </a:pPr>
            <a:r>
              <a:rPr lang="en" sz="1800" i="1" dirty="0">
                <a:solidFill>
                  <a:schemeClr val="tx1"/>
                </a:solidFill>
              </a:rPr>
              <a:t>Coaching Matters </a:t>
            </a:r>
            <a:r>
              <a:rPr lang="en" sz="1800" dirty="0">
                <a:solidFill>
                  <a:schemeClr val="tx1"/>
                </a:solidFill>
              </a:rPr>
              <a:t>by Joellen Killion, Cindy Harrison, Chris Bryan, and Heather Clifton</a:t>
            </a:r>
          </a:p>
          <a:p>
            <a:pPr marL="323850" indent="-285750">
              <a:lnSpc>
                <a:spcPct val="150000"/>
              </a:lnSpc>
              <a:buClr>
                <a:schemeClr val="dk1"/>
              </a:buClr>
              <a:buSzPct val="100000"/>
            </a:pPr>
            <a:r>
              <a:rPr lang="en" sz="1800" i="1" dirty="0">
                <a:solidFill>
                  <a:schemeClr val="tx1"/>
                </a:solidFill>
              </a:rPr>
              <a:t>Taking the Lead</a:t>
            </a:r>
            <a:r>
              <a:rPr lang="en" sz="1800" dirty="0">
                <a:solidFill>
                  <a:schemeClr val="tx1"/>
                </a:solidFill>
              </a:rPr>
              <a:t> by Joellen Killion and Cindy Harrison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 txBox="1">
            <a:spLocks noGrp="1"/>
          </p:cNvSpPr>
          <p:nvPr>
            <p:ph type="title"/>
          </p:nvPr>
        </p:nvSpPr>
        <p:spPr>
          <a:xfrm>
            <a:off x="338625" y="342750"/>
            <a:ext cx="8517899" cy="857400"/>
          </a:xfrm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 sz="4000" dirty="0">
                <a:solidFill>
                  <a:schemeClr val="bg1"/>
                </a:solidFill>
                <a:ea typeface="Questrial"/>
                <a:cs typeface="Questrial"/>
                <a:sym typeface="Questrial"/>
              </a:rPr>
              <a:t>Contact Information</a:t>
            </a:r>
          </a:p>
        </p:txBody>
      </p:sp>
      <p:sp>
        <p:nvSpPr>
          <p:cNvPr id="247" name="Shape 247"/>
          <p:cNvSpPr txBox="1">
            <a:spLocks noGrp="1"/>
          </p:cNvSpPr>
          <p:nvPr>
            <p:ph type="body" idx="1"/>
          </p:nvPr>
        </p:nvSpPr>
        <p:spPr>
          <a:xfrm>
            <a:off x="168825" y="1828800"/>
            <a:ext cx="8857500" cy="3097049"/>
          </a:xfrm>
          <a:prstGeom prst="rect">
            <a:avLst/>
          </a:prstGeom>
        </p:spPr>
        <p:txBody>
          <a:bodyPr lIns="91425" tIns="91425" rIns="91425" bIns="91425" anchor="t" anchorCtr="0">
            <a:normAutofit lnSpcReduction="10000"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200" dirty="0">
                <a:solidFill>
                  <a:schemeClr val="tx1"/>
                </a:solidFill>
                <a:ea typeface="Questrial"/>
                <a:cs typeface="Questrial"/>
                <a:sym typeface="Questrial"/>
              </a:rPr>
              <a:t>Laura Foote- Instructional Coach, Rotolo Middle School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200" dirty="0">
                <a:ea typeface="Questrial"/>
                <a:cs typeface="Questrial"/>
                <a:sym typeface="Questrial"/>
              </a:rPr>
              <a:t>	</a:t>
            </a:r>
            <a:r>
              <a:rPr lang="en" sz="2200" u="sng" dirty="0">
                <a:solidFill>
                  <a:schemeClr val="hlink"/>
                </a:solidFill>
                <a:ea typeface="Questrial"/>
                <a:cs typeface="Questrial"/>
                <a:sym typeface="Questrial"/>
                <a:hlinkClick r:id="rId3"/>
              </a:rPr>
              <a:t>Laura.Foote@bps101.net</a:t>
            </a:r>
            <a:r>
              <a:rPr lang="en" sz="2200" dirty="0">
                <a:ea typeface="Questrial"/>
                <a:cs typeface="Questrial"/>
                <a:sym typeface="Questrial"/>
              </a:rPr>
              <a:t>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2200" dirty="0">
              <a:ea typeface="Questrial"/>
              <a:cs typeface="Questrial"/>
              <a:sym typeface="Questrial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2200" dirty="0">
                <a:solidFill>
                  <a:schemeClr val="tx1"/>
                </a:solidFill>
                <a:ea typeface="Questrial"/>
                <a:cs typeface="Questrial"/>
                <a:sym typeface="Questrial"/>
              </a:rPr>
              <a:t>Megan Hoffman- Instructional Coach, JB Nelson Elementary School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200" dirty="0">
                <a:ea typeface="Questrial"/>
                <a:cs typeface="Questrial"/>
                <a:sym typeface="Questrial"/>
              </a:rPr>
              <a:t>	</a:t>
            </a:r>
            <a:r>
              <a:rPr lang="en" sz="2200" u="sng" dirty="0">
                <a:solidFill>
                  <a:schemeClr val="hlink"/>
                </a:solidFill>
                <a:ea typeface="Questrial"/>
                <a:cs typeface="Questrial"/>
                <a:sym typeface="Questrial"/>
                <a:hlinkClick r:id="rId4"/>
              </a:rPr>
              <a:t>Megan.Hoffman@bps101.net</a:t>
            </a:r>
            <a:r>
              <a:rPr lang="en" sz="2200" dirty="0">
                <a:ea typeface="Questrial"/>
                <a:cs typeface="Questrial"/>
                <a:sym typeface="Questrial"/>
              </a:rPr>
              <a:t>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2200" dirty="0">
              <a:ea typeface="Questrial"/>
              <a:cs typeface="Questrial"/>
              <a:sym typeface="Questrial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2200" dirty="0">
                <a:solidFill>
                  <a:schemeClr val="tx1"/>
                </a:solidFill>
                <a:ea typeface="Questrial"/>
                <a:cs typeface="Questrial"/>
                <a:sym typeface="Questrial"/>
              </a:rPr>
              <a:t>Haley Nickolaou- Instructional Coach, Batavia High School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50000"/>
              <a:buFont typeface="Arial"/>
              <a:buNone/>
            </a:pPr>
            <a:r>
              <a:rPr lang="en" sz="2200" dirty="0">
                <a:ea typeface="Questrial"/>
                <a:cs typeface="Questrial"/>
                <a:sym typeface="Questrial"/>
              </a:rPr>
              <a:t>	</a:t>
            </a:r>
            <a:r>
              <a:rPr lang="en" sz="2200" u="sng" dirty="0">
                <a:solidFill>
                  <a:schemeClr val="hlink"/>
                </a:solidFill>
                <a:ea typeface="Questrial"/>
                <a:cs typeface="Questrial"/>
                <a:sym typeface="Questrial"/>
                <a:hlinkClick r:id="rId5"/>
              </a:rPr>
              <a:t>Haley.Nickolaou@bps101.net</a:t>
            </a:r>
            <a:r>
              <a:rPr lang="en" sz="2200" dirty="0">
                <a:ea typeface="Questrial"/>
                <a:cs typeface="Questrial"/>
                <a:sym typeface="Questrial"/>
              </a:rPr>
              <a:t> </a:t>
            </a:r>
          </a:p>
          <a:p>
            <a:pPr>
              <a:spcBef>
                <a:spcPts val="0"/>
              </a:spcBef>
              <a:buNone/>
            </a:pPr>
            <a:endParaRPr sz="2500" dirty="0"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 txBox="1"/>
          <p:nvPr/>
        </p:nvSpPr>
        <p:spPr>
          <a:xfrm>
            <a:off x="480060" y="891540"/>
            <a:ext cx="8298180" cy="389762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rmAutofit fontScale="92500" lnSpcReduction="10000"/>
          </a:bodyPr>
          <a:lstStyle/>
          <a:p>
            <a:pPr rtl="0">
              <a:lnSpc>
                <a:spcPct val="150000"/>
              </a:lnSpc>
              <a:spcBef>
                <a:spcPts val="0"/>
              </a:spcBef>
              <a:buNone/>
            </a:pPr>
            <a:r>
              <a:rPr lang="en" sz="3000" dirty="0">
                <a:solidFill>
                  <a:schemeClr val="bg1"/>
                </a:solidFill>
                <a:latin typeface="+mj-lt"/>
              </a:rPr>
              <a:t>The coach is not a problem solver, a teacher, an advisor, an instructor, or even an expert; he or she is a sounding board, facilitator...who raises </a:t>
            </a:r>
            <a:r>
              <a:rPr lang="en" sz="3000" b="1" dirty="0">
                <a:solidFill>
                  <a:schemeClr val="bg1"/>
                </a:solidFill>
                <a:latin typeface="+mj-lt"/>
              </a:rPr>
              <a:t>awareness</a:t>
            </a:r>
            <a:r>
              <a:rPr lang="en" sz="3000" dirty="0">
                <a:solidFill>
                  <a:schemeClr val="bg1"/>
                </a:solidFill>
                <a:latin typeface="+mj-lt"/>
              </a:rPr>
              <a:t> and </a:t>
            </a:r>
            <a:r>
              <a:rPr lang="en" sz="3000" b="1" dirty="0">
                <a:solidFill>
                  <a:schemeClr val="bg1"/>
                </a:solidFill>
                <a:latin typeface="+mj-lt"/>
              </a:rPr>
              <a:t>responsibility</a:t>
            </a:r>
            <a:r>
              <a:rPr lang="en" sz="3000" dirty="0">
                <a:solidFill>
                  <a:schemeClr val="bg1"/>
                </a:solidFill>
                <a:latin typeface="+mj-lt"/>
              </a:rPr>
              <a:t>.</a:t>
            </a:r>
          </a:p>
          <a:p>
            <a:pPr rtl="0">
              <a:spcBef>
                <a:spcPts val="0"/>
              </a:spcBef>
              <a:buNone/>
            </a:pPr>
            <a:endParaRPr sz="3000" dirty="0">
              <a:solidFill>
                <a:schemeClr val="bg1"/>
              </a:solidFill>
              <a:latin typeface="+mj-lt"/>
            </a:endParaRPr>
          </a:p>
          <a:p>
            <a:pPr rtl="0">
              <a:spcBef>
                <a:spcPts val="0"/>
              </a:spcBef>
              <a:buNone/>
            </a:pPr>
            <a:endParaRPr sz="3000" dirty="0">
              <a:solidFill>
                <a:schemeClr val="bg1"/>
              </a:solidFill>
              <a:latin typeface="+mj-lt"/>
            </a:endParaRPr>
          </a:p>
          <a:p>
            <a:pPr algn="r">
              <a:spcBef>
                <a:spcPts val="0"/>
              </a:spcBef>
              <a:buNone/>
            </a:pPr>
            <a:r>
              <a:rPr lang="en" sz="3000" dirty="0">
                <a:solidFill>
                  <a:schemeClr val="bg1"/>
                </a:solidFill>
                <a:latin typeface="+mj-lt"/>
              </a:rPr>
              <a:t>John Whitmore, 2002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347923" y="693531"/>
            <a:ext cx="8171978" cy="53022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>
            <a:no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Clr>
                <a:srgbClr val="FAD697"/>
              </a:buClr>
              <a:buSzPct val="25000"/>
              <a:buFont typeface="Georgia"/>
              <a:buNone/>
            </a:pPr>
            <a:r>
              <a:rPr lang="en" sz="4000" b="0" u="none" strike="noStrike" cap="none" baseline="0" dirty="0">
                <a:solidFill>
                  <a:schemeClr val="bg1"/>
                </a:solidFill>
                <a:ea typeface="Questrial"/>
                <a:cs typeface="Questrial"/>
                <a:sym typeface="Questrial"/>
              </a:rPr>
              <a:t>Coaching is about…</a:t>
            </a:r>
          </a:p>
        </p:txBody>
      </p:sp>
      <p:sp>
        <p:nvSpPr>
          <p:cNvPr id="42" name="Shape 42"/>
          <p:cNvSpPr txBox="1">
            <a:spLocks noGrp="1"/>
          </p:cNvSpPr>
          <p:nvPr>
            <p:ph idx="1"/>
          </p:nvPr>
        </p:nvSpPr>
        <p:spPr>
          <a:xfrm>
            <a:off x="347923" y="1528316"/>
            <a:ext cx="4384799" cy="3478024"/>
          </a:xfrm>
          <a:prstGeom prst="rect">
            <a:avLst/>
          </a:prstGeom>
          <a:noFill/>
          <a:ln>
            <a:noFill/>
          </a:ln>
        </p:spPr>
        <p:txBody>
          <a:bodyPr lIns="32750" tIns="32750" rIns="32750" bIns="32750" anchor="ctr" anchorCtr="0">
            <a:normAutofit fontScale="77500" lnSpcReduction="20000"/>
          </a:bodyPr>
          <a:lstStyle/>
          <a:p>
            <a:pPr>
              <a:lnSpc>
                <a:spcPct val="200000"/>
              </a:lnSpc>
              <a:spcBef>
                <a:spcPts val="2700"/>
              </a:spcBef>
              <a:buClr>
                <a:srgbClr val="000000"/>
              </a:buClr>
              <a:buSzPct val="100000"/>
            </a:pPr>
            <a:r>
              <a:rPr lang="en" sz="3100" b="1" u="none" strike="noStrike" cap="none" baseline="0" dirty="0">
                <a:solidFill>
                  <a:srgbClr val="000000"/>
                </a:solidFill>
                <a:ea typeface="Questrial"/>
                <a:cs typeface="Questrial"/>
                <a:sym typeface="Questrial"/>
              </a:rPr>
              <a:t>Conversation</a:t>
            </a:r>
          </a:p>
          <a:p>
            <a:pPr>
              <a:lnSpc>
                <a:spcPct val="200000"/>
              </a:lnSpc>
              <a:spcBef>
                <a:spcPts val="2700"/>
              </a:spcBef>
              <a:buClr>
                <a:srgbClr val="000000"/>
              </a:buClr>
              <a:buSzPct val="100000"/>
            </a:pPr>
            <a:r>
              <a:rPr lang="en" sz="3100" b="1" u="none" strike="noStrike" cap="none" baseline="0" dirty="0" smtClean="0">
                <a:solidFill>
                  <a:srgbClr val="000000"/>
                </a:solidFill>
                <a:ea typeface="Questrial"/>
                <a:cs typeface="Questrial"/>
                <a:sym typeface="Questrial"/>
              </a:rPr>
              <a:t>Collaboration</a:t>
            </a:r>
          </a:p>
          <a:p>
            <a:pPr>
              <a:lnSpc>
                <a:spcPct val="200000"/>
              </a:lnSpc>
              <a:spcBef>
                <a:spcPts val="2700"/>
              </a:spcBef>
              <a:buClr>
                <a:srgbClr val="000000"/>
              </a:buClr>
              <a:buSzPct val="100000"/>
            </a:pPr>
            <a:r>
              <a:rPr lang="en" sz="3100" b="1" u="none" strike="noStrike" cap="none" baseline="0" dirty="0" smtClean="0">
                <a:solidFill>
                  <a:srgbClr val="000000"/>
                </a:solidFill>
                <a:ea typeface="Questrial"/>
                <a:cs typeface="Questrial"/>
                <a:sym typeface="Questrial"/>
              </a:rPr>
              <a:t>Side-by-Side</a:t>
            </a:r>
            <a:r>
              <a:rPr lang="en" sz="3100" b="1" dirty="0" smtClean="0">
                <a:solidFill>
                  <a:srgbClr val="000000"/>
                </a:solidFill>
                <a:ea typeface="Questrial"/>
                <a:cs typeface="Questrial"/>
                <a:sym typeface="Questrial"/>
              </a:rPr>
              <a:t> </a:t>
            </a:r>
            <a:r>
              <a:rPr lang="en" sz="3100" b="1" u="none" strike="noStrike" cap="none" baseline="0" dirty="0">
                <a:solidFill>
                  <a:srgbClr val="000000"/>
                </a:solidFill>
                <a:ea typeface="Questrial"/>
                <a:cs typeface="Questrial"/>
                <a:sym typeface="Questrial"/>
              </a:rPr>
              <a:t>Learning</a:t>
            </a:r>
          </a:p>
          <a:p>
            <a:pPr marL="0" marR="0" lvl="0" indent="292100" algn="l" rtl="0">
              <a:lnSpc>
                <a:spcPct val="110000"/>
              </a:lnSpc>
              <a:spcBef>
                <a:spcPts val="2700"/>
              </a:spcBef>
              <a:spcAft>
                <a:spcPts val="0"/>
              </a:spcAft>
              <a:buClr>
                <a:srgbClr val="876552"/>
              </a:buClr>
              <a:buSzPct val="25000"/>
              <a:buFont typeface="Georgia"/>
              <a:buNone/>
            </a:pPr>
            <a:r>
              <a:rPr lang="en" sz="2100" b="0" i="0" u="none" strike="noStrike" cap="none" baseline="0" dirty="0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 </a:t>
            </a:r>
          </a:p>
        </p:txBody>
      </p:sp>
      <p:pic>
        <p:nvPicPr>
          <p:cNvPr id="43" name="Shape 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32725" y="1893629"/>
            <a:ext cx="3787176" cy="2476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457200" y="342900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4000" b="0" dirty="0">
                <a:solidFill>
                  <a:schemeClr val="bg1"/>
                </a:solidFill>
                <a:ea typeface="Questrial"/>
                <a:cs typeface="Questrial"/>
                <a:sym typeface="Questrial"/>
              </a:rPr>
              <a:t>Benefits of Coaching…</a:t>
            </a:r>
          </a:p>
        </p:txBody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377190" y="1748790"/>
            <a:ext cx="8309610" cy="31770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 cap="flat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rmAutofit fontScale="92500" lnSpcReduction="20000"/>
          </a:bodyPr>
          <a:lstStyle/>
          <a:p>
            <a:pPr marL="806450" indent="-342900">
              <a:lnSpc>
                <a:spcPct val="200000"/>
              </a:lnSpc>
              <a:buClr>
                <a:srgbClr val="2D3F5D"/>
              </a:buClr>
              <a:buSzPct val="100000"/>
            </a:pPr>
            <a:r>
              <a:rPr lang="en" sz="2300" dirty="0">
                <a:solidFill>
                  <a:schemeClr val="tx1"/>
                </a:solidFill>
                <a:ea typeface="Questrial"/>
                <a:cs typeface="Questrial"/>
                <a:sym typeface="Questrial"/>
              </a:rPr>
              <a:t>Personalized, confidential support for teachers</a:t>
            </a:r>
          </a:p>
          <a:p>
            <a:pPr marL="806450" indent="-342900">
              <a:lnSpc>
                <a:spcPct val="200000"/>
              </a:lnSpc>
              <a:buClr>
                <a:srgbClr val="2D3F5D"/>
              </a:buClr>
              <a:buSzPct val="100000"/>
            </a:pPr>
            <a:r>
              <a:rPr lang="en" sz="2300" dirty="0" smtClean="0">
                <a:solidFill>
                  <a:schemeClr val="tx1"/>
                </a:solidFill>
                <a:ea typeface="Questrial"/>
                <a:cs typeface="Questrial"/>
                <a:sym typeface="Questrial"/>
              </a:rPr>
              <a:t>Ongoing</a:t>
            </a:r>
            <a:r>
              <a:rPr lang="en" sz="2300" dirty="0">
                <a:solidFill>
                  <a:schemeClr val="tx1"/>
                </a:solidFill>
                <a:ea typeface="Questrial"/>
                <a:cs typeface="Questrial"/>
                <a:sym typeface="Questrial"/>
              </a:rPr>
              <a:t>, job-embedded professional learning</a:t>
            </a:r>
          </a:p>
          <a:p>
            <a:pPr marL="806450" indent="-342900">
              <a:lnSpc>
                <a:spcPct val="200000"/>
              </a:lnSpc>
              <a:buClr>
                <a:srgbClr val="2D3F5D"/>
              </a:buClr>
              <a:buSzPct val="100000"/>
            </a:pPr>
            <a:r>
              <a:rPr lang="en" sz="2300" dirty="0" smtClean="0">
                <a:solidFill>
                  <a:schemeClr val="tx1"/>
                </a:solidFill>
                <a:ea typeface="Questrial"/>
                <a:cs typeface="Questrial"/>
                <a:sym typeface="Questrial"/>
              </a:rPr>
              <a:t>Time </a:t>
            </a:r>
            <a:r>
              <a:rPr lang="en" sz="2300" dirty="0">
                <a:solidFill>
                  <a:schemeClr val="tx1"/>
                </a:solidFill>
                <a:ea typeface="Questrial"/>
                <a:cs typeface="Questrial"/>
                <a:sym typeface="Questrial"/>
              </a:rPr>
              <a:t>and support for teachers to reflect, converse about, explore and refine our craft</a:t>
            </a:r>
          </a:p>
          <a:p>
            <a:pPr marL="806450" indent="-342900">
              <a:lnSpc>
                <a:spcPct val="200000"/>
              </a:lnSpc>
              <a:buClr>
                <a:srgbClr val="2D3F5D"/>
              </a:buClr>
              <a:buSzPct val="100000"/>
            </a:pPr>
            <a:r>
              <a:rPr lang="en" sz="2300" dirty="0" smtClean="0">
                <a:solidFill>
                  <a:schemeClr val="tx1"/>
                </a:solidFill>
                <a:ea typeface="Questrial"/>
                <a:cs typeface="Questrial"/>
                <a:sym typeface="Questrial"/>
              </a:rPr>
              <a:t>Improvement </a:t>
            </a:r>
            <a:r>
              <a:rPr lang="en" sz="2300" dirty="0">
                <a:solidFill>
                  <a:schemeClr val="tx1"/>
                </a:solidFill>
                <a:ea typeface="Questrial"/>
                <a:cs typeface="Questrial"/>
                <a:sym typeface="Questrial"/>
              </a:rPr>
              <a:t>of student learning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" name="Shape 54"/>
          <p:cNvGraphicFramePr/>
          <p:nvPr>
            <p:extLst>
              <p:ext uri="{D42A27DB-BD31-4B8C-83A1-F6EECF244321}">
                <p14:modId xmlns:p14="http://schemas.microsoft.com/office/powerpoint/2010/main" val="3730947205"/>
              </p:ext>
            </p:extLst>
          </p:nvPr>
        </p:nvGraphicFramePr>
        <p:xfrm>
          <a:off x="285750" y="83626"/>
          <a:ext cx="8572500" cy="491600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4286250"/>
                <a:gridCol w="4286250"/>
              </a:tblGrid>
              <a:tr h="3097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buSzPct val="25000"/>
                        <a:buFont typeface="Georgia"/>
                        <a:buNone/>
                      </a:pPr>
                      <a:r>
                        <a:rPr lang="en" sz="1800" b="1" u="sng" dirty="0">
                          <a:sym typeface="Questrial"/>
                        </a:rPr>
                        <a:t>A Coach Is...</a:t>
                      </a:r>
                      <a:endParaRPr lang="en" sz="1800" b="1" i="1" u="sng" dirty="0">
                        <a:solidFill>
                          <a:srgbClr val="2B344F"/>
                        </a:solidFill>
                        <a:latin typeface="+mn-lt"/>
                        <a:ea typeface="Questrial"/>
                        <a:cs typeface="Questrial"/>
                        <a:sym typeface="Questrial"/>
                      </a:endParaRPr>
                    </a:p>
                  </a:txBody>
                  <a:tcPr marL="41375" marR="41375" marT="31025" marB="310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buSzPct val="25000"/>
                        <a:buFont typeface="Georgia"/>
                        <a:buNone/>
                      </a:pPr>
                      <a:r>
                        <a:rPr lang="en" sz="1800" b="1" u="sng" dirty="0">
                          <a:sym typeface="Questrial"/>
                        </a:rPr>
                        <a:t>A Coach is not...</a:t>
                      </a:r>
                      <a:endParaRPr lang="en" sz="1800" b="1" i="1" u="sng" dirty="0">
                        <a:solidFill>
                          <a:srgbClr val="2B344F"/>
                        </a:solidFill>
                        <a:latin typeface="+mn-lt"/>
                        <a:ea typeface="Questrial"/>
                        <a:cs typeface="Questrial"/>
                        <a:sym typeface="Questrial"/>
                      </a:endParaRPr>
                    </a:p>
                  </a:txBody>
                  <a:tcPr marL="41375" marR="41375" marT="31025" marB="31025"/>
                </a:tc>
              </a:tr>
              <a:tr h="483875">
                <a:tc>
                  <a:txBody>
                    <a:bodyPr/>
                    <a:lstStyle/>
                    <a:p>
                      <a:pPr marL="241300" lvl="0" indent="-228600" algn="l" rtl="0">
                        <a:spcBef>
                          <a:spcPts val="0"/>
                        </a:spcBef>
                        <a:buClr>
                          <a:srgbClr val="293855"/>
                        </a:buClr>
                        <a:buSzPct val="100000"/>
                        <a:buFont typeface="Questrial"/>
                        <a:buChar char="●"/>
                      </a:pPr>
                      <a:r>
                        <a:rPr lang="en" sz="1600" dirty="0">
                          <a:sym typeface="Questrial"/>
                        </a:rPr>
                        <a:t>A colleague who co-teaches or co-models a lesson</a:t>
                      </a:r>
                      <a:endParaRPr lang="en" sz="1600" b="0" dirty="0">
                        <a:solidFill>
                          <a:srgbClr val="293855"/>
                        </a:solidFill>
                        <a:latin typeface="+mn-lt"/>
                        <a:ea typeface="Questrial"/>
                        <a:cs typeface="Questrial"/>
                        <a:sym typeface="Questrial"/>
                      </a:endParaRPr>
                    </a:p>
                  </a:txBody>
                  <a:tcPr marL="41375" marR="41375" marT="31025" marB="31025" anchor="ctr"/>
                </a:tc>
                <a:tc>
                  <a:txBody>
                    <a:bodyPr/>
                    <a:lstStyle/>
                    <a:p>
                      <a:pPr marL="241300" lvl="0" indent="-228600" algn="l" rtl="0">
                        <a:spcBef>
                          <a:spcPts val="0"/>
                        </a:spcBef>
                        <a:buClr>
                          <a:srgbClr val="293855"/>
                        </a:buClr>
                        <a:buSzPct val="100000"/>
                        <a:buFont typeface="Questrial"/>
                        <a:buChar char="●"/>
                      </a:pPr>
                      <a:r>
                        <a:rPr lang="en" sz="1600" dirty="0">
                          <a:sym typeface="Questrial"/>
                        </a:rPr>
                        <a:t>Someone who teaches small groups or classes</a:t>
                      </a:r>
                      <a:endParaRPr lang="en" sz="1600" b="0" dirty="0">
                        <a:solidFill>
                          <a:srgbClr val="293855"/>
                        </a:solidFill>
                        <a:latin typeface="+mn-lt"/>
                        <a:ea typeface="Questrial"/>
                        <a:cs typeface="Questrial"/>
                        <a:sym typeface="Questrial"/>
                      </a:endParaRPr>
                    </a:p>
                  </a:txBody>
                  <a:tcPr marL="41375" marR="41375" marT="31025" marB="31025" anchor="ctr"/>
                </a:tc>
              </a:tr>
              <a:tr h="303875">
                <a:tc>
                  <a:txBody>
                    <a:bodyPr/>
                    <a:lstStyle/>
                    <a:p>
                      <a:pPr marL="241300" lvl="0" indent="-228600" algn="l" rtl="0">
                        <a:spcBef>
                          <a:spcPts val="0"/>
                        </a:spcBef>
                        <a:buClr>
                          <a:srgbClr val="293855"/>
                        </a:buClr>
                        <a:buSzPct val="100000"/>
                        <a:buFont typeface="Questrial"/>
                        <a:buChar char="●"/>
                      </a:pPr>
                      <a:r>
                        <a:rPr lang="en" sz="1600" dirty="0">
                          <a:sym typeface="Questrial"/>
                        </a:rPr>
                        <a:t>A colleague who co-plans with teachers</a:t>
                      </a:r>
                      <a:endParaRPr lang="en" sz="1600" b="0" dirty="0">
                        <a:solidFill>
                          <a:srgbClr val="293855"/>
                        </a:solidFill>
                        <a:latin typeface="+mn-lt"/>
                        <a:ea typeface="Questrial"/>
                        <a:cs typeface="Questrial"/>
                        <a:sym typeface="Questrial"/>
                      </a:endParaRPr>
                    </a:p>
                  </a:txBody>
                  <a:tcPr marL="41375" marR="41375" marT="31025" marB="31025" anchor="ctr"/>
                </a:tc>
                <a:tc>
                  <a:txBody>
                    <a:bodyPr/>
                    <a:lstStyle/>
                    <a:p>
                      <a:pPr marL="241300" lvl="0" indent="-228600" algn="l" rtl="0">
                        <a:spcBef>
                          <a:spcPts val="0"/>
                        </a:spcBef>
                        <a:buClr>
                          <a:srgbClr val="293855"/>
                        </a:buClr>
                        <a:buSzPct val="100000"/>
                        <a:buFont typeface="Questrial"/>
                        <a:buChar char="●"/>
                      </a:pPr>
                      <a:r>
                        <a:rPr lang="en" sz="1600" dirty="0">
                          <a:sym typeface="Questrial"/>
                        </a:rPr>
                        <a:t>A paraprofessional</a:t>
                      </a:r>
                      <a:endParaRPr lang="en" sz="1600" b="0" dirty="0">
                        <a:solidFill>
                          <a:srgbClr val="293855"/>
                        </a:solidFill>
                        <a:latin typeface="+mn-lt"/>
                        <a:ea typeface="Questrial"/>
                        <a:cs typeface="Questrial"/>
                        <a:sym typeface="Questrial"/>
                      </a:endParaRPr>
                    </a:p>
                  </a:txBody>
                  <a:tcPr marL="41375" marR="41375" marT="31025" marB="31025" anchor="ctr"/>
                </a:tc>
              </a:tr>
              <a:tr h="483875">
                <a:tc>
                  <a:txBody>
                    <a:bodyPr/>
                    <a:lstStyle/>
                    <a:p>
                      <a:pPr marL="241300" lvl="0" indent="-228600" algn="l" rtl="0">
                        <a:spcBef>
                          <a:spcPts val="0"/>
                        </a:spcBef>
                        <a:buClr>
                          <a:srgbClr val="293855"/>
                        </a:buClr>
                        <a:buSzPct val="100000"/>
                        <a:buFont typeface="Questrial"/>
                        <a:buChar char="●"/>
                      </a:pPr>
                      <a:r>
                        <a:rPr lang="en" sz="1600" dirty="0">
                          <a:sym typeface="Questrial"/>
                        </a:rPr>
                        <a:t>A colleague who co-plans differentiated assessments with teachers</a:t>
                      </a:r>
                      <a:endParaRPr lang="en" sz="1600" b="0" dirty="0">
                        <a:solidFill>
                          <a:srgbClr val="293855"/>
                        </a:solidFill>
                        <a:latin typeface="+mn-lt"/>
                        <a:ea typeface="Questrial"/>
                        <a:cs typeface="Questrial"/>
                        <a:sym typeface="Questrial"/>
                      </a:endParaRPr>
                    </a:p>
                  </a:txBody>
                  <a:tcPr marL="41375" marR="41375" marT="31025" marB="31025" anchor="ctr"/>
                </a:tc>
                <a:tc>
                  <a:txBody>
                    <a:bodyPr/>
                    <a:lstStyle/>
                    <a:p>
                      <a:pPr marL="241300" lvl="0" indent="-228600" algn="l" rtl="0">
                        <a:spcBef>
                          <a:spcPts val="0"/>
                        </a:spcBef>
                        <a:buClr>
                          <a:srgbClr val="293855"/>
                        </a:buClr>
                        <a:buSzPct val="100000"/>
                        <a:buFont typeface="Questrial"/>
                        <a:buChar char="●"/>
                      </a:pPr>
                      <a:r>
                        <a:rPr lang="en" sz="1600" dirty="0">
                          <a:sym typeface="Questrial"/>
                        </a:rPr>
                        <a:t>Someone who administers individual student assessments</a:t>
                      </a:r>
                      <a:endParaRPr lang="en" sz="1600" b="0" dirty="0">
                        <a:solidFill>
                          <a:srgbClr val="293855"/>
                        </a:solidFill>
                        <a:latin typeface="+mn-lt"/>
                        <a:ea typeface="Questrial"/>
                        <a:cs typeface="Questrial"/>
                        <a:sym typeface="Questrial"/>
                      </a:endParaRPr>
                    </a:p>
                  </a:txBody>
                  <a:tcPr marL="41375" marR="41375" marT="31025" marB="31025" anchor="ctr"/>
                </a:tc>
              </a:tr>
              <a:tr h="691500">
                <a:tc>
                  <a:txBody>
                    <a:bodyPr/>
                    <a:lstStyle/>
                    <a:p>
                      <a:pPr marL="241300" lvl="0" indent="-228600" algn="l" rtl="0">
                        <a:spcBef>
                          <a:spcPts val="0"/>
                        </a:spcBef>
                        <a:buClr>
                          <a:srgbClr val="293855"/>
                        </a:buClr>
                        <a:buSzPct val="100000"/>
                        <a:buFont typeface="Questrial"/>
                        <a:buChar char="●"/>
                      </a:pPr>
                      <a:r>
                        <a:rPr lang="en" sz="1600" dirty="0">
                          <a:sym typeface="Questrial"/>
                        </a:rPr>
                        <a:t>A colleague who observes teachers and offers feedback to improve teaching and learning</a:t>
                      </a:r>
                      <a:endParaRPr lang="en" sz="1600" b="0" dirty="0">
                        <a:solidFill>
                          <a:srgbClr val="293855"/>
                        </a:solidFill>
                        <a:latin typeface="+mn-lt"/>
                        <a:ea typeface="Questrial"/>
                        <a:cs typeface="Questrial"/>
                        <a:sym typeface="Questrial"/>
                      </a:endParaRPr>
                    </a:p>
                  </a:txBody>
                  <a:tcPr marL="41375" marR="41375" marT="31025" marB="31025" anchor="ctr"/>
                </a:tc>
                <a:tc>
                  <a:txBody>
                    <a:bodyPr/>
                    <a:lstStyle/>
                    <a:p>
                      <a:pPr marL="241300" lvl="0" indent="-228600" algn="l" rtl="0">
                        <a:spcBef>
                          <a:spcPts val="0"/>
                        </a:spcBef>
                        <a:buClr>
                          <a:srgbClr val="293855"/>
                        </a:buClr>
                        <a:buSzPct val="100000"/>
                        <a:buFont typeface="Questrial"/>
                        <a:buChar char="●"/>
                      </a:pPr>
                      <a:r>
                        <a:rPr lang="en" sz="1600" dirty="0">
                          <a:sym typeface="Questrial"/>
                        </a:rPr>
                        <a:t>An administrator who evaluates teachers or disciplines students</a:t>
                      </a:r>
                      <a:endParaRPr lang="en" sz="1600" b="0" dirty="0">
                        <a:solidFill>
                          <a:srgbClr val="293855"/>
                        </a:solidFill>
                        <a:latin typeface="+mn-lt"/>
                        <a:ea typeface="Questrial"/>
                        <a:cs typeface="Questrial"/>
                        <a:sym typeface="Questrial"/>
                      </a:endParaRPr>
                    </a:p>
                  </a:txBody>
                  <a:tcPr marL="41375" marR="41375" marT="31025" marB="31025" anchor="ctr"/>
                </a:tc>
              </a:tr>
              <a:tr h="483875">
                <a:tc>
                  <a:txBody>
                    <a:bodyPr/>
                    <a:lstStyle/>
                    <a:p>
                      <a:pPr marL="241300" lvl="0" indent="-228600" algn="l" rtl="0">
                        <a:spcBef>
                          <a:spcPts val="0"/>
                        </a:spcBef>
                        <a:buClr>
                          <a:srgbClr val="293855"/>
                        </a:buClr>
                        <a:buSzPct val="100000"/>
                        <a:buFont typeface="Questrial"/>
                        <a:buChar char="●"/>
                      </a:pPr>
                      <a:r>
                        <a:rPr lang="en" sz="1600" dirty="0">
                          <a:sym typeface="Questrial"/>
                        </a:rPr>
                        <a:t>A colleague who assists teachers in  looking at ways to use data to drive instruction </a:t>
                      </a:r>
                      <a:endParaRPr lang="en" sz="1600" b="0" dirty="0">
                        <a:solidFill>
                          <a:srgbClr val="293855"/>
                        </a:solidFill>
                        <a:latin typeface="+mn-lt"/>
                        <a:ea typeface="Questrial"/>
                        <a:cs typeface="Questrial"/>
                        <a:sym typeface="Questrial"/>
                      </a:endParaRPr>
                    </a:p>
                  </a:txBody>
                  <a:tcPr marL="41375" marR="41375" marT="31025" marB="31025" anchor="ctr"/>
                </a:tc>
                <a:tc>
                  <a:txBody>
                    <a:bodyPr/>
                    <a:lstStyle/>
                    <a:p>
                      <a:pPr marL="241300" lvl="0" indent="-228600" algn="l" rtl="0">
                        <a:spcBef>
                          <a:spcPts val="0"/>
                        </a:spcBef>
                        <a:buClr>
                          <a:srgbClr val="293855"/>
                        </a:buClr>
                        <a:buSzPct val="100000"/>
                        <a:buFont typeface="Questrial"/>
                        <a:buChar char="●"/>
                      </a:pPr>
                      <a:r>
                        <a:rPr lang="en" sz="1600" dirty="0">
                          <a:sym typeface="Questrial"/>
                        </a:rPr>
                        <a:t>A data analyst</a:t>
                      </a:r>
                      <a:endParaRPr lang="en" sz="1600" b="0" dirty="0">
                        <a:solidFill>
                          <a:srgbClr val="293855"/>
                        </a:solidFill>
                        <a:latin typeface="+mn-lt"/>
                        <a:ea typeface="Questrial"/>
                        <a:cs typeface="Questrial"/>
                        <a:sym typeface="Questrial"/>
                      </a:endParaRPr>
                    </a:p>
                  </a:txBody>
                  <a:tcPr marL="41375" marR="41375" marT="31025" marB="31025" anchor="ctr"/>
                </a:tc>
              </a:tr>
              <a:tr h="483025">
                <a:tc>
                  <a:txBody>
                    <a:bodyPr/>
                    <a:lstStyle/>
                    <a:p>
                      <a:pPr marL="241300" lvl="0" indent="-228600" algn="l" rtl="0">
                        <a:spcBef>
                          <a:spcPts val="0"/>
                        </a:spcBef>
                        <a:buClr>
                          <a:srgbClr val="293855"/>
                        </a:buClr>
                        <a:buSzPct val="100000"/>
                        <a:buFont typeface="Questrial"/>
                        <a:buChar char="●"/>
                      </a:pPr>
                      <a:r>
                        <a:rPr lang="en" sz="1600" dirty="0">
                          <a:sym typeface="Questrial"/>
                        </a:rPr>
                        <a:t>A colleague who facilitates professional learning or provides training for staff</a:t>
                      </a:r>
                      <a:endParaRPr lang="en" sz="1600" b="0" dirty="0">
                        <a:solidFill>
                          <a:srgbClr val="293855"/>
                        </a:solidFill>
                        <a:latin typeface="+mn-lt"/>
                        <a:ea typeface="Questrial"/>
                        <a:cs typeface="Questrial"/>
                        <a:sym typeface="Questrial"/>
                      </a:endParaRPr>
                    </a:p>
                  </a:txBody>
                  <a:tcPr marL="41375" marR="41375" marT="31025" marB="31025" anchor="ctr"/>
                </a:tc>
                <a:tc>
                  <a:txBody>
                    <a:bodyPr/>
                    <a:lstStyle/>
                    <a:p>
                      <a:pPr marL="241300" lvl="0" indent="-228600" algn="l" rtl="0">
                        <a:spcBef>
                          <a:spcPts val="0"/>
                        </a:spcBef>
                        <a:buClr>
                          <a:srgbClr val="293855"/>
                        </a:buClr>
                        <a:buSzPct val="100000"/>
                        <a:buFont typeface="Questrial"/>
                        <a:buChar char="●"/>
                      </a:pPr>
                      <a:r>
                        <a:rPr lang="en" sz="1600" dirty="0">
                          <a:sym typeface="Questrial"/>
                        </a:rPr>
                        <a:t>A building-level tech who can fix your instructional technology</a:t>
                      </a:r>
                      <a:endParaRPr lang="en" sz="1600" b="0" dirty="0">
                        <a:solidFill>
                          <a:srgbClr val="293855"/>
                        </a:solidFill>
                        <a:latin typeface="+mn-lt"/>
                        <a:ea typeface="Questrial"/>
                        <a:cs typeface="Questrial"/>
                        <a:sym typeface="Questrial"/>
                      </a:endParaRPr>
                    </a:p>
                  </a:txBody>
                  <a:tcPr marL="41375" marR="41375" marT="31025" marB="31025" anchor="ctr"/>
                </a:tc>
              </a:tr>
              <a:tr h="692325">
                <a:tc>
                  <a:txBody>
                    <a:bodyPr/>
                    <a:lstStyle/>
                    <a:p>
                      <a:pPr marL="241300" lvl="0" indent="-228600" algn="l" rtl="0">
                        <a:spcBef>
                          <a:spcPts val="0"/>
                        </a:spcBef>
                        <a:buClr>
                          <a:srgbClr val="293855"/>
                        </a:buClr>
                        <a:buSzPct val="100000"/>
                        <a:buFont typeface="Questrial"/>
                        <a:buChar char="●"/>
                      </a:pPr>
                      <a:r>
                        <a:rPr lang="en" sz="1600" dirty="0">
                          <a:sym typeface="Questrial"/>
                        </a:rPr>
                        <a:t>A colleague who covers classes so a teacher can observe another teacher for short periods of time </a:t>
                      </a:r>
                      <a:endParaRPr lang="en" sz="1600" b="0" dirty="0">
                        <a:solidFill>
                          <a:srgbClr val="293855"/>
                        </a:solidFill>
                        <a:latin typeface="+mn-lt"/>
                        <a:ea typeface="Questrial"/>
                        <a:cs typeface="Questrial"/>
                        <a:sym typeface="Questrial"/>
                      </a:endParaRPr>
                    </a:p>
                  </a:txBody>
                  <a:tcPr marL="41375" marR="41375" marT="31025" marB="31025" anchor="ctr"/>
                </a:tc>
                <a:tc>
                  <a:txBody>
                    <a:bodyPr/>
                    <a:lstStyle/>
                    <a:p>
                      <a:pPr marL="241300" lvl="0" indent="-228600" algn="l" rtl="0">
                        <a:spcBef>
                          <a:spcPts val="0"/>
                        </a:spcBef>
                        <a:buClr>
                          <a:srgbClr val="293855"/>
                        </a:buClr>
                        <a:buSzPct val="100000"/>
                        <a:buFont typeface="Questrial"/>
                        <a:buChar char="●"/>
                      </a:pPr>
                      <a:r>
                        <a:rPr lang="en" sz="1600" dirty="0">
                          <a:sym typeface="Questrial"/>
                        </a:rPr>
                        <a:t>A substitute teacher</a:t>
                      </a:r>
                      <a:endParaRPr lang="en" sz="1600" b="0" dirty="0">
                        <a:solidFill>
                          <a:srgbClr val="293855"/>
                        </a:solidFill>
                        <a:latin typeface="+mn-lt"/>
                        <a:ea typeface="Questrial"/>
                        <a:cs typeface="Questrial"/>
                        <a:sym typeface="Questrial"/>
                      </a:endParaRPr>
                    </a:p>
                  </a:txBody>
                  <a:tcPr marL="41375" marR="41375" marT="31025" marB="31025" anchor="ctr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342900" y="681937"/>
            <a:ext cx="8229600" cy="674608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4000" dirty="0">
                <a:solidFill>
                  <a:schemeClr val="bg1"/>
                </a:solidFill>
              </a:rPr>
              <a:t>Foundations- </a:t>
            </a:r>
            <a:r>
              <a:rPr lang="en" sz="4000" dirty="0" smtClean="0">
                <a:solidFill>
                  <a:schemeClr val="bg1"/>
                </a:solidFill>
              </a:rPr>
              <a:t>Starting </a:t>
            </a:r>
            <a:r>
              <a:rPr lang="en" sz="4000" dirty="0">
                <a:solidFill>
                  <a:schemeClr val="bg1"/>
                </a:solidFill>
              </a:rPr>
              <a:t>Coaching</a:t>
            </a:r>
          </a:p>
        </p:txBody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1" y="1657350"/>
            <a:ext cx="9144000" cy="3360420"/>
          </a:xfrm>
          <a:prstGeom prst="rect">
            <a:avLst/>
          </a:prstGeom>
        </p:spPr>
        <p:txBody>
          <a:bodyPr lIns="91425" tIns="91425" rIns="91425" bIns="91425" anchor="t" anchorCtr="0">
            <a:normAutofit lnSpcReduction="10000"/>
          </a:bodyPr>
          <a:lstStyle/>
          <a:p>
            <a:pPr marL="457200" lvl="0" indent="-3429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1600" b="1" dirty="0"/>
              <a:t>District wide instructional technologist</a:t>
            </a:r>
          </a:p>
          <a:p>
            <a:pPr marL="457200" lvl="0" indent="-3429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1600" b="1" dirty="0"/>
              <a:t>Central Office Admin- </a:t>
            </a:r>
          </a:p>
          <a:p>
            <a:pPr marL="914400" lvl="1" indent="-342900" rtl="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 sz="1600" dirty="0"/>
              <a:t>Read and Researched- Harrison, Knight</a:t>
            </a:r>
          </a:p>
          <a:p>
            <a:pPr marL="914400" lvl="1" indent="-342900" rtl="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 sz="1600" dirty="0"/>
              <a:t>Attended Harrison Seminar on coaching</a:t>
            </a:r>
          </a:p>
          <a:p>
            <a:pPr marL="914400" lvl="1" indent="-342900" rtl="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 sz="1600" dirty="0"/>
              <a:t>Peer Coaching Skype</a:t>
            </a:r>
          </a:p>
          <a:p>
            <a:pPr marL="457200" lvl="0" indent="-3429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1600" b="1" dirty="0"/>
              <a:t>Year 1- Pilot year</a:t>
            </a:r>
          </a:p>
          <a:p>
            <a:pPr marL="914400" lvl="1" indent="-342900" rtl="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 sz="1600" dirty="0"/>
              <a:t>High School- 2 teachers, 1 release block each</a:t>
            </a:r>
          </a:p>
          <a:p>
            <a:pPr marL="914400" lvl="1" indent="-342900" rtl="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 sz="1600" dirty="0"/>
              <a:t>District- gifted specialist, reading specialist, behavior interventionist, LRC director</a:t>
            </a:r>
          </a:p>
          <a:p>
            <a:pPr marL="914400" lvl="1" indent="-342900" rtl="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 sz="1600" dirty="0"/>
              <a:t>Microsoft Peer Coaching Model- Training</a:t>
            </a:r>
          </a:p>
          <a:p>
            <a:pPr marL="914400" lvl="1" indent="-342900" rtl="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 sz="1600" dirty="0"/>
              <a:t>Building conversations/chats with staff</a:t>
            </a:r>
          </a:p>
          <a:p>
            <a:pPr marL="457200" lvl="0" indent="-3429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1600" b="1" dirty="0"/>
              <a:t>Year 2- </a:t>
            </a:r>
          </a:p>
          <a:p>
            <a:pPr marL="914400" lvl="1" indent="-342900" rtl="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 sz="1600" dirty="0"/>
              <a:t>1 coaching champion, 2 part time coaches, 3 full time coaches</a:t>
            </a:r>
          </a:p>
          <a:p>
            <a:pPr marL="457200" lvl="0" indent="-3429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1600" b="1" dirty="0"/>
              <a:t>Year 3-</a:t>
            </a:r>
          </a:p>
          <a:p>
            <a:pPr marL="914400" lvl="1" indent="-342900" rtl="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 sz="1600" dirty="0"/>
              <a:t>additional 2 FTE split throughout district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317160" y="584953"/>
            <a:ext cx="8506799" cy="6243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4000" dirty="0">
                <a:solidFill>
                  <a:schemeClr val="bg1"/>
                </a:solidFill>
                <a:ea typeface="Questrial"/>
                <a:cs typeface="Questrial"/>
                <a:sym typeface="Questrial"/>
              </a:rPr>
              <a:t>Training</a:t>
            </a:r>
          </a:p>
        </p:txBody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2271690" y="1725930"/>
            <a:ext cx="6724800" cy="3131264"/>
          </a:xfrm>
          <a:prstGeom prst="rect">
            <a:avLst/>
          </a:prstGeom>
        </p:spPr>
        <p:txBody>
          <a:bodyPr lIns="91425" tIns="91425" rIns="91425" bIns="91425" anchor="t" anchorCtr="0">
            <a:normAutofit fontScale="92500" lnSpcReduction="20000"/>
          </a:bodyPr>
          <a:lstStyle/>
          <a:p>
            <a:pPr marL="38100" lvl="0" indent="0" rtl="0">
              <a:spcBef>
                <a:spcPts val="0"/>
              </a:spcBef>
              <a:buClr>
                <a:schemeClr val="dk1"/>
              </a:buClr>
              <a:buSzPct val="100000"/>
              <a:buNone/>
            </a:pPr>
            <a:r>
              <a:rPr lang="en" sz="2200" b="1" dirty="0">
                <a:solidFill>
                  <a:schemeClr val="tx1"/>
                </a:solidFill>
                <a:ea typeface="Questrial"/>
                <a:cs typeface="Questrial"/>
                <a:sym typeface="Questrial"/>
              </a:rPr>
              <a:t>Coaching </a:t>
            </a:r>
            <a:r>
              <a:rPr lang="en" sz="2200" b="1" dirty="0" smtClean="0">
                <a:solidFill>
                  <a:schemeClr val="tx1"/>
                </a:solidFill>
                <a:ea typeface="Questrial"/>
                <a:cs typeface="Questrial"/>
                <a:sym typeface="Questrial"/>
              </a:rPr>
              <a:t>Academy</a:t>
            </a:r>
          </a:p>
          <a:p>
            <a:pPr marL="623888" lvl="1" indent="-285750">
              <a:lnSpc>
                <a:spcPct val="150000"/>
              </a:lnSpc>
              <a:buClr>
                <a:schemeClr val="dk1"/>
              </a:buClr>
              <a:buSzPct val="100000"/>
            </a:pPr>
            <a:r>
              <a:rPr lang="en" sz="2000" dirty="0" smtClean="0">
                <a:solidFill>
                  <a:schemeClr val="tx1"/>
                </a:solidFill>
                <a:ea typeface="Questrial"/>
                <a:cs typeface="Questrial"/>
                <a:sym typeface="Questrial"/>
              </a:rPr>
              <a:t>Presented </a:t>
            </a:r>
            <a:r>
              <a:rPr lang="en" sz="2000" dirty="0">
                <a:solidFill>
                  <a:schemeClr val="tx1"/>
                </a:solidFill>
                <a:ea typeface="Questrial"/>
                <a:cs typeface="Questrial"/>
                <a:sym typeface="Questrial"/>
              </a:rPr>
              <a:t>by Cindy Harrison and Cathy </a:t>
            </a:r>
            <a:r>
              <a:rPr lang="en" sz="2000" dirty="0" smtClean="0">
                <a:solidFill>
                  <a:schemeClr val="tx1"/>
                </a:solidFill>
                <a:ea typeface="Questrial"/>
                <a:cs typeface="Questrial"/>
                <a:sym typeface="Questrial"/>
              </a:rPr>
              <a:t>Berlinger-Gustafson</a:t>
            </a:r>
          </a:p>
          <a:p>
            <a:pPr marL="623888" lvl="1" indent="-285750">
              <a:lnSpc>
                <a:spcPct val="150000"/>
              </a:lnSpc>
              <a:buClr>
                <a:schemeClr val="dk1"/>
              </a:buClr>
              <a:buSzPct val="100000"/>
            </a:pPr>
            <a:r>
              <a:rPr lang="en" sz="2000" dirty="0" smtClean="0">
                <a:solidFill>
                  <a:schemeClr val="tx1"/>
                </a:solidFill>
                <a:ea typeface="Questrial"/>
                <a:cs typeface="Questrial"/>
                <a:sym typeface="Questrial"/>
              </a:rPr>
              <a:t>Cindy </a:t>
            </a:r>
            <a:r>
              <a:rPr lang="en" sz="2000" dirty="0">
                <a:solidFill>
                  <a:schemeClr val="tx1"/>
                </a:solidFill>
                <a:ea typeface="Questrial"/>
                <a:cs typeface="Questrial"/>
                <a:sym typeface="Questrial"/>
              </a:rPr>
              <a:t>Harrison is the author of </a:t>
            </a:r>
            <a:r>
              <a:rPr lang="en" sz="2000" u="sng" dirty="0">
                <a:solidFill>
                  <a:schemeClr val="tx1"/>
                </a:solidFill>
                <a:ea typeface="Questrial"/>
                <a:cs typeface="Questrial"/>
                <a:sym typeface="Questrial"/>
              </a:rPr>
              <a:t>Coaching </a:t>
            </a:r>
            <a:r>
              <a:rPr lang="en" sz="2000" u="sng" dirty="0" smtClean="0">
                <a:solidFill>
                  <a:schemeClr val="tx1"/>
                </a:solidFill>
                <a:ea typeface="Questrial"/>
                <a:cs typeface="Questrial"/>
                <a:sym typeface="Questrial"/>
              </a:rPr>
              <a:t>Matters</a:t>
            </a:r>
          </a:p>
          <a:p>
            <a:pPr marL="623888" lvl="1" indent="-285750">
              <a:lnSpc>
                <a:spcPct val="150000"/>
              </a:lnSpc>
              <a:buClr>
                <a:schemeClr val="dk1"/>
              </a:buClr>
              <a:buSzPct val="100000"/>
            </a:pPr>
            <a:r>
              <a:rPr lang="en" sz="2000" dirty="0" smtClean="0">
                <a:solidFill>
                  <a:schemeClr val="tx1"/>
                </a:solidFill>
                <a:ea typeface="Questrial"/>
                <a:cs typeface="Questrial"/>
                <a:sym typeface="Questrial"/>
              </a:rPr>
              <a:t>Five </a:t>
            </a:r>
            <a:r>
              <a:rPr lang="en" sz="2000" dirty="0">
                <a:solidFill>
                  <a:schemeClr val="tx1"/>
                </a:solidFill>
                <a:ea typeface="Questrial"/>
                <a:cs typeface="Questrial"/>
                <a:sym typeface="Questrial"/>
              </a:rPr>
              <a:t>full days of training in our </a:t>
            </a:r>
            <a:r>
              <a:rPr lang="en" sz="2000" dirty="0" smtClean="0">
                <a:solidFill>
                  <a:schemeClr val="tx1"/>
                </a:solidFill>
                <a:ea typeface="Questrial"/>
                <a:cs typeface="Questrial"/>
                <a:sym typeface="Questrial"/>
              </a:rPr>
              <a:t>district</a:t>
            </a:r>
          </a:p>
          <a:p>
            <a:pPr marL="623888" lvl="1" indent="-285750">
              <a:lnSpc>
                <a:spcPct val="150000"/>
              </a:lnSpc>
              <a:buClr>
                <a:schemeClr val="dk1"/>
              </a:buClr>
              <a:buSzPct val="100000"/>
            </a:pPr>
            <a:r>
              <a:rPr lang="en" sz="2000" dirty="0" smtClean="0">
                <a:solidFill>
                  <a:schemeClr val="tx1"/>
                </a:solidFill>
                <a:ea typeface="Questrial"/>
                <a:cs typeface="Questrial"/>
                <a:sym typeface="Questrial"/>
              </a:rPr>
              <a:t>Three </a:t>
            </a:r>
            <a:r>
              <a:rPr lang="en" sz="2000" dirty="0">
                <a:solidFill>
                  <a:schemeClr val="tx1"/>
                </a:solidFill>
                <a:ea typeface="Questrial"/>
                <a:cs typeface="Questrial"/>
                <a:sym typeface="Questrial"/>
              </a:rPr>
              <a:t>other districts joined </a:t>
            </a:r>
            <a:r>
              <a:rPr lang="en" sz="2000" dirty="0" smtClean="0">
                <a:solidFill>
                  <a:schemeClr val="tx1"/>
                </a:solidFill>
                <a:ea typeface="Questrial"/>
                <a:cs typeface="Questrial"/>
                <a:sym typeface="Questrial"/>
              </a:rPr>
              <a:t>us</a:t>
            </a:r>
          </a:p>
          <a:p>
            <a:pPr marL="623888" lvl="1" indent="-285750">
              <a:lnSpc>
                <a:spcPct val="150000"/>
              </a:lnSpc>
              <a:buClr>
                <a:schemeClr val="dk1"/>
              </a:buClr>
              <a:buSzPct val="100000"/>
            </a:pPr>
            <a:r>
              <a:rPr lang="en" sz="2000" dirty="0" smtClean="0">
                <a:solidFill>
                  <a:schemeClr val="tx1"/>
                </a:solidFill>
                <a:ea typeface="Questrial"/>
                <a:cs typeface="Questrial"/>
                <a:sym typeface="Questrial"/>
              </a:rPr>
              <a:t>Included </a:t>
            </a:r>
            <a:r>
              <a:rPr lang="en" sz="2000" dirty="0">
                <a:solidFill>
                  <a:schemeClr val="tx1"/>
                </a:solidFill>
                <a:ea typeface="Questrial"/>
                <a:cs typeface="Questrial"/>
                <a:sym typeface="Questrial"/>
              </a:rPr>
              <a:t>the opportunity to learn, practice and develop our coaching skills</a:t>
            </a:r>
          </a:p>
        </p:txBody>
      </p:sp>
      <p:pic>
        <p:nvPicPr>
          <p:cNvPr id="67" name="Shape 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5750" y="1828800"/>
            <a:ext cx="2103375" cy="25864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title"/>
          </p:nvPr>
        </p:nvSpPr>
        <p:spPr>
          <a:xfrm>
            <a:off x="457200" y="342900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 sz="4000" dirty="0">
                <a:solidFill>
                  <a:schemeClr val="bg1"/>
                </a:solidFill>
                <a:ea typeface="Questrial"/>
                <a:cs typeface="Questrial"/>
                <a:sym typeface="Questrial"/>
              </a:rPr>
              <a:t>Coaching Academy Topics</a:t>
            </a:r>
          </a:p>
        </p:txBody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342900" y="1600200"/>
            <a:ext cx="8525974" cy="3429000"/>
          </a:xfrm>
          <a:prstGeom prst="rect">
            <a:avLst/>
          </a:prstGeom>
        </p:spPr>
        <p:txBody>
          <a:bodyPr lIns="91425" tIns="91425" rIns="91425" bIns="91425" anchor="t" anchorCtr="0">
            <a:normAutofit fontScale="92500" lnSpcReduction="10000"/>
          </a:bodyPr>
          <a:lstStyle/>
          <a:p>
            <a:pPr marL="419100" indent="-342900">
              <a:spcBef>
                <a:spcPts val="480"/>
              </a:spcBef>
              <a:buClr>
                <a:schemeClr val="dk1"/>
              </a:buClr>
              <a:buSzPct val="100000"/>
            </a:pPr>
            <a:r>
              <a:rPr lang="en" sz="2400" dirty="0">
                <a:ea typeface="Questrial"/>
                <a:cs typeface="Questrial"/>
                <a:sym typeface="Questrial"/>
              </a:rPr>
              <a:t>Roles of Coaches</a:t>
            </a:r>
          </a:p>
          <a:p>
            <a:pPr marL="419100" indent="-342900">
              <a:spcBef>
                <a:spcPts val="480"/>
              </a:spcBef>
              <a:buClr>
                <a:schemeClr val="dk1"/>
              </a:buClr>
              <a:buSzPct val="100000"/>
            </a:pPr>
            <a:r>
              <a:rPr lang="en" sz="2400" dirty="0">
                <a:ea typeface="Questrial"/>
                <a:cs typeface="Questrial"/>
                <a:sym typeface="Questrial"/>
              </a:rPr>
              <a:t>Partnerships</a:t>
            </a:r>
          </a:p>
          <a:p>
            <a:pPr marL="419100" indent="-342900">
              <a:spcBef>
                <a:spcPts val="480"/>
              </a:spcBef>
              <a:buClr>
                <a:schemeClr val="dk1"/>
              </a:buClr>
              <a:buSzPct val="100000"/>
            </a:pPr>
            <a:r>
              <a:rPr lang="en" sz="2400" dirty="0">
                <a:ea typeface="Questrial"/>
                <a:cs typeface="Questrial"/>
                <a:sym typeface="Questrial"/>
              </a:rPr>
              <a:t>Communications &amp; Conversations</a:t>
            </a:r>
          </a:p>
          <a:p>
            <a:pPr marL="419100" indent="-342900">
              <a:spcBef>
                <a:spcPts val="480"/>
              </a:spcBef>
              <a:buClr>
                <a:schemeClr val="dk1"/>
              </a:buClr>
              <a:buSzPct val="100000"/>
            </a:pPr>
            <a:r>
              <a:rPr lang="en" sz="2400" dirty="0">
                <a:ea typeface="Questrial"/>
                <a:cs typeface="Questrial"/>
                <a:sym typeface="Questrial"/>
              </a:rPr>
              <a:t>Change &amp; Resistance</a:t>
            </a:r>
          </a:p>
          <a:p>
            <a:pPr marL="419100" indent="-342900">
              <a:spcBef>
                <a:spcPts val="480"/>
              </a:spcBef>
              <a:buClr>
                <a:schemeClr val="dk1"/>
              </a:buClr>
              <a:buSzPct val="100000"/>
            </a:pPr>
            <a:r>
              <a:rPr lang="en" sz="2400" dirty="0">
                <a:ea typeface="Questrial"/>
                <a:cs typeface="Questrial"/>
                <a:sym typeface="Questrial"/>
              </a:rPr>
              <a:t>Classroom Supporter</a:t>
            </a:r>
          </a:p>
          <a:p>
            <a:pPr marL="419100" indent="-342900">
              <a:spcBef>
                <a:spcPts val="480"/>
              </a:spcBef>
              <a:buClr>
                <a:schemeClr val="dk1"/>
              </a:buClr>
              <a:buSzPct val="100000"/>
            </a:pPr>
            <a:r>
              <a:rPr lang="en" sz="2400" dirty="0">
                <a:ea typeface="Questrial"/>
                <a:cs typeface="Questrial"/>
                <a:sym typeface="Questrial"/>
              </a:rPr>
              <a:t>Data Driven Conversations</a:t>
            </a:r>
          </a:p>
          <a:p>
            <a:pPr marL="419100" indent="-342900">
              <a:spcBef>
                <a:spcPts val="480"/>
              </a:spcBef>
              <a:buClr>
                <a:schemeClr val="dk1"/>
              </a:buClr>
              <a:buSzPct val="100000"/>
            </a:pPr>
            <a:r>
              <a:rPr lang="en" sz="2400" dirty="0">
                <a:ea typeface="Questrial"/>
                <a:cs typeface="Questrial"/>
                <a:sym typeface="Questrial"/>
              </a:rPr>
              <a:t>Finding Time</a:t>
            </a:r>
          </a:p>
          <a:p>
            <a:pPr marL="419100" indent="-342900">
              <a:spcBef>
                <a:spcPts val="480"/>
              </a:spcBef>
              <a:buClr>
                <a:schemeClr val="dk1"/>
              </a:buClr>
              <a:buSzPct val="100000"/>
            </a:pPr>
            <a:r>
              <a:rPr lang="en" sz="2400" dirty="0">
                <a:ea typeface="Questrial"/>
                <a:cs typeface="Questrial"/>
                <a:sym typeface="Questrial"/>
              </a:rPr>
              <a:t>Facilitation Skills</a:t>
            </a:r>
          </a:p>
          <a:p>
            <a:pPr marL="419100" indent="-342900">
              <a:spcBef>
                <a:spcPts val="480"/>
              </a:spcBef>
              <a:buClr>
                <a:schemeClr val="dk1"/>
              </a:buClr>
              <a:buSzPct val="100000"/>
            </a:pPr>
            <a:r>
              <a:rPr lang="en" sz="2400" dirty="0">
                <a:ea typeface="Questrial"/>
                <a:cs typeface="Questrial"/>
                <a:sym typeface="Questrial"/>
              </a:rPr>
              <a:t>Presentation Delivery</a:t>
            </a:r>
          </a:p>
        </p:txBody>
      </p:sp>
      <p:pic>
        <p:nvPicPr>
          <p:cNvPr id="74" name="Shape 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40025" y="1725930"/>
            <a:ext cx="2546775" cy="33032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535</TotalTime>
  <Words>2408</Words>
  <Application>Microsoft Office PowerPoint</Application>
  <PresentationFormat>On-screen Show (16:9)</PresentationFormat>
  <Paragraphs>383</Paragraphs>
  <Slides>39</Slides>
  <Notes>34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8" baseType="lpstr">
      <vt:lpstr>Arial</vt:lpstr>
      <vt:lpstr>Cambria</vt:lpstr>
      <vt:lpstr>Century Gothic</vt:lpstr>
      <vt:lpstr>Comfortaa</vt:lpstr>
      <vt:lpstr>Courier New</vt:lpstr>
      <vt:lpstr>Georgia</vt:lpstr>
      <vt:lpstr>Questrial</vt:lpstr>
      <vt:lpstr>Wingdings 3</vt:lpstr>
      <vt:lpstr>Ion Boardroom</vt:lpstr>
      <vt:lpstr>PowerPoint Presentation</vt:lpstr>
      <vt:lpstr>Instructional Coaching</vt:lpstr>
      <vt:lpstr>Batavia Public Schools </vt:lpstr>
      <vt:lpstr>Coaching is about…</vt:lpstr>
      <vt:lpstr>Benefits of Coaching…</vt:lpstr>
      <vt:lpstr>PowerPoint Presentation</vt:lpstr>
      <vt:lpstr>Foundations- Starting Coaching</vt:lpstr>
      <vt:lpstr>Training</vt:lpstr>
      <vt:lpstr>Coaching Academy Topics</vt:lpstr>
      <vt:lpstr>Benefits of Our Training</vt:lpstr>
      <vt:lpstr>Professional Learning for Coaches</vt:lpstr>
      <vt:lpstr>Coaching is for…</vt:lpstr>
      <vt:lpstr>Principal/Coach Communication Plan</vt:lpstr>
      <vt:lpstr>PowerPoint Presentation</vt:lpstr>
      <vt:lpstr>PowerPoint Presentation</vt:lpstr>
      <vt:lpstr>A Culture of Coaching</vt:lpstr>
      <vt:lpstr>Establishing Relationships</vt:lpstr>
      <vt:lpstr>How to access coaching…</vt:lpstr>
      <vt:lpstr>Partnership Plan</vt:lpstr>
      <vt:lpstr>PowerPoint Presentation</vt:lpstr>
      <vt:lpstr>Coaching Highlights</vt:lpstr>
      <vt:lpstr>Elementary School</vt:lpstr>
      <vt:lpstr>Jan Richardson’s  The Next Step in Guided Reading </vt:lpstr>
      <vt:lpstr>Guided Math Adoption</vt:lpstr>
      <vt:lpstr>Using my learning...</vt:lpstr>
      <vt:lpstr>Middle School</vt:lpstr>
      <vt:lpstr>PowerPoint Presentation</vt:lpstr>
      <vt:lpstr>High School</vt:lpstr>
      <vt:lpstr>High School </vt:lpstr>
      <vt:lpstr>Difficulties</vt:lpstr>
      <vt:lpstr>Advantages</vt:lpstr>
      <vt:lpstr>Primary Coaching Role (1190 Total Sessions)</vt:lpstr>
      <vt:lpstr>What Was the Staff Saying in January 2014?</vt:lpstr>
      <vt:lpstr>PowerPoint Presentation</vt:lpstr>
      <vt:lpstr>What Was the Staff Saying in April 2014?</vt:lpstr>
      <vt:lpstr>PowerPoint Presentation</vt:lpstr>
      <vt:lpstr>Resources</vt:lpstr>
      <vt:lpstr>Contact Information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Instructional Coaching</dc:title>
  <dc:creator>Megan Hoffman</dc:creator>
  <cp:lastModifiedBy>Megan Hoffman</cp:lastModifiedBy>
  <cp:revision>43</cp:revision>
  <dcterms:modified xsi:type="dcterms:W3CDTF">2014-10-02T02:37:46Z</dcterms:modified>
</cp:coreProperties>
</file>